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84" r:id="rId6"/>
    <p:sldId id="282" r:id="rId7"/>
    <p:sldId id="283" r:id="rId8"/>
    <p:sldId id="260" r:id="rId9"/>
    <p:sldId id="262" r:id="rId10"/>
    <p:sldId id="272" r:id="rId11"/>
    <p:sldId id="289" r:id="rId12"/>
    <p:sldId id="293" r:id="rId13"/>
    <p:sldId id="294" r:id="rId14"/>
    <p:sldId id="281" r:id="rId15"/>
    <p:sldId id="285" r:id="rId16"/>
    <p:sldId id="286" r:id="rId17"/>
    <p:sldId id="287" r:id="rId18"/>
    <p:sldId id="292" r:id="rId19"/>
    <p:sldId id="295" r:id="rId20"/>
    <p:sldId id="296" r:id="rId21"/>
    <p:sldId id="297" r:id="rId22"/>
    <p:sldId id="299" r:id="rId23"/>
    <p:sldId id="298" r:id="rId24"/>
    <p:sldId id="300" r:id="rId25"/>
    <p:sldId id="301" r:id="rId26"/>
    <p:sldId id="302" r:id="rId27"/>
    <p:sldId id="280"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73" d="100"/>
          <a:sy n="73" d="100"/>
        </p:scale>
        <p:origin x="15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04B5D-B356-45C7-80CB-930E6D07ED5C}" type="datetimeFigureOut">
              <a:rPr lang="en-US" smtClean="0"/>
              <a:t>6/9/2020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32BF9-ADAC-486A-BC85-12D5ADE05A9E}" type="slidenum">
              <a:rPr lang="en-US" smtClean="0"/>
              <a:t>‹#›</a:t>
            </a:fld>
            <a:endParaRPr lang="en-US"/>
          </a:p>
        </p:txBody>
      </p:sp>
    </p:spTree>
    <p:extLst>
      <p:ext uri="{BB962C8B-B14F-4D97-AF65-F5344CB8AC3E}">
        <p14:creationId xmlns:p14="http://schemas.microsoft.com/office/powerpoint/2010/main" val="425569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a:t>
            </a:fld>
            <a:endParaRPr lang="en-US"/>
          </a:p>
        </p:txBody>
      </p:sp>
    </p:spTree>
    <p:extLst>
      <p:ext uri="{BB962C8B-B14F-4D97-AF65-F5344CB8AC3E}">
        <p14:creationId xmlns:p14="http://schemas.microsoft.com/office/powerpoint/2010/main" val="306647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10</a:t>
            </a:fld>
            <a:endParaRPr lang="en-US"/>
          </a:p>
        </p:txBody>
      </p:sp>
    </p:spTree>
    <p:extLst>
      <p:ext uri="{BB962C8B-B14F-4D97-AF65-F5344CB8AC3E}">
        <p14:creationId xmlns:p14="http://schemas.microsoft.com/office/powerpoint/2010/main" val="468545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11</a:t>
            </a:fld>
            <a:endParaRPr lang="en-US"/>
          </a:p>
        </p:txBody>
      </p:sp>
    </p:spTree>
    <p:extLst>
      <p:ext uri="{BB962C8B-B14F-4D97-AF65-F5344CB8AC3E}">
        <p14:creationId xmlns:p14="http://schemas.microsoft.com/office/powerpoint/2010/main" val="271914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12</a:t>
            </a:fld>
            <a:endParaRPr lang="en-US"/>
          </a:p>
        </p:txBody>
      </p:sp>
    </p:spTree>
    <p:extLst>
      <p:ext uri="{BB962C8B-B14F-4D97-AF65-F5344CB8AC3E}">
        <p14:creationId xmlns:p14="http://schemas.microsoft.com/office/powerpoint/2010/main" val="16744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13</a:t>
            </a:fld>
            <a:endParaRPr lang="en-US"/>
          </a:p>
        </p:txBody>
      </p:sp>
    </p:spTree>
    <p:extLst>
      <p:ext uri="{BB962C8B-B14F-4D97-AF65-F5344CB8AC3E}">
        <p14:creationId xmlns:p14="http://schemas.microsoft.com/office/powerpoint/2010/main" val="206598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14</a:t>
            </a:fld>
            <a:endParaRPr lang="en-US"/>
          </a:p>
        </p:txBody>
      </p:sp>
    </p:spTree>
    <p:extLst>
      <p:ext uri="{BB962C8B-B14F-4D97-AF65-F5344CB8AC3E}">
        <p14:creationId xmlns:p14="http://schemas.microsoft.com/office/powerpoint/2010/main" val="105490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15</a:t>
            </a:fld>
            <a:endParaRPr lang="en-US"/>
          </a:p>
        </p:txBody>
      </p:sp>
    </p:spTree>
    <p:extLst>
      <p:ext uri="{BB962C8B-B14F-4D97-AF65-F5344CB8AC3E}">
        <p14:creationId xmlns:p14="http://schemas.microsoft.com/office/powerpoint/2010/main" val="221015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16</a:t>
            </a:fld>
            <a:endParaRPr lang="en-US"/>
          </a:p>
        </p:txBody>
      </p:sp>
    </p:spTree>
    <p:extLst>
      <p:ext uri="{BB962C8B-B14F-4D97-AF65-F5344CB8AC3E}">
        <p14:creationId xmlns:p14="http://schemas.microsoft.com/office/powerpoint/2010/main" val="3749933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17</a:t>
            </a:fld>
            <a:endParaRPr lang="en-US"/>
          </a:p>
        </p:txBody>
      </p:sp>
    </p:spTree>
    <p:extLst>
      <p:ext uri="{BB962C8B-B14F-4D97-AF65-F5344CB8AC3E}">
        <p14:creationId xmlns:p14="http://schemas.microsoft.com/office/powerpoint/2010/main" val="287643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18</a:t>
            </a:fld>
            <a:endParaRPr lang="en-US"/>
          </a:p>
        </p:txBody>
      </p:sp>
    </p:spTree>
    <p:extLst>
      <p:ext uri="{BB962C8B-B14F-4D97-AF65-F5344CB8AC3E}">
        <p14:creationId xmlns:p14="http://schemas.microsoft.com/office/powerpoint/2010/main" val="3305474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19</a:t>
            </a:fld>
            <a:endParaRPr lang="en-US"/>
          </a:p>
        </p:txBody>
      </p:sp>
    </p:spTree>
    <p:extLst>
      <p:ext uri="{BB962C8B-B14F-4D97-AF65-F5344CB8AC3E}">
        <p14:creationId xmlns:p14="http://schemas.microsoft.com/office/powerpoint/2010/main" val="411757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a:t>
            </a:fld>
            <a:endParaRPr lang="en-US"/>
          </a:p>
        </p:txBody>
      </p:sp>
    </p:spTree>
    <p:extLst>
      <p:ext uri="{BB962C8B-B14F-4D97-AF65-F5344CB8AC3E}">
        <p14:creationId xmlns:p14="http://schemas.microsoft.com/office/powerpoint/2010/main" val="2698732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20</a:t>
            </a:fld>
            <a:endParaRPr lang="en-US"/>
          </a:p>
        </p:txBody>
      </p:sp>
    </p:spTree>
    <p:extLst>
      <p:ext uri="{BB962C8B-B14F-4D97-AF65-F5344CB8AC3E}">
        <p14:creationId xmlns:p14="http://schemas.microsoft.com/office/powerpoint/2010/main" val="559124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21</a:t>
            </a:fld>
            <a:endParaRPr lang="en-US"/>
          </a:p>
        </p:txBody>
      </p:sp>
    </p:spTree>
    <p:extLst>
      <p:ext uri="{BB962C8B-B14F-4D97-AF65-F5344CB8AC3E}">
        <p14:creationId xmlns:p14="http://schemas.microsoft.com/office/powerpoint/2010/main" val="658873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22</a:t>
            </a:fld>
            <a:endParaRPr lang="en-US"/>
          </a:p>
        </p:txBody>
      </p:sp>
    </p:spTree>
    <p:extLst>
      <p:ext uri="{BB962C8B-B14F-4D97-AF65-F5344CB8AC3E}">
        <p14:creationId xmlns:p14="http://schemas.microsoft.com/office/powerpoint/2010/main" val="2760052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23</a:t>
            </a:fld>
            <a:endParaRPr lang="en-US"/>
          </a:p>
        </p:txBody>
      </p:sp>
    </p:spTree>
    <p:extLst>
      <p:ext uri="{BB962C8B-B14F-4D97-AF65-F5344CB8AC3E}">
        <p14:creationId xmlns:p14="http://schemas.microsoft.com/office/powerpoint/2010/main" val="3660167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24</a:t>
            </a:fld>
            <a:endParaRPr lang="en-US"/>
          </a:p>
        </p:txBody>
      </p:sp>
    </p:spTree>
    <p:extLst>
      <p:ext uri="{BB962C8B-B14F-4D97-AF65-F5344CB8AC3E}">
        <p14:creationId xmlns:p14="http://schemas.microsoft.com/office/powerpoint/2010/main" val="4212815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25</a:t>
            </a:fld>
            <a:endParaRPr lang="en-US"/>
          </a:p>
        </p:txBody>
      </p:sp>
    </p:spTree>
    <p:extLst>
      <p:ext uri="{BB962C8B-B14F-4D97-AF65-F5344CB8AC3E}">
        <p14:creationId xmlns:p14="http://schemas.microsoft.com/office/powerpoint/2010/main" val="520506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26</a:t>
            </a:fld>
            <a:endParaRPr lang="en-US"/>
          </a:p>
        </p:txBody>
      </p:sp>
    </p:spTree>
    <p:extLst>
      <p:ext uri="{BB962C8B-B14F-4D97-AF65-F5344CB8AC3E}">
        <p14:creationId xmlns:p14="http://schemas.microsoft.com/office/powerpoint/2010/main" val="4256377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27</a:t>
            </a:fld>
            <a:endParaRPr lang="en-US"/>
          </a:p>
        </p:txBody>
      </p:sp>
    </p:spTree>
    <p:extLst>
      <p:ext uri="{BB962C8B-B14F-4D97-AF65-F5344CB8AC3E}">
        <p14:creationId xmlns:p14="http://schemas.microsoft.com/office/powerpoint/2010/main" val="134270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3</a:t>
            </a:fld>
            <a:endParaRPr lang="en-US"/>
          </a:p>
        </p:txBody>
      </p:sp>
    </p:spTree>
    <p:extLst>
      <p:ext uri="{BB962C8B-B14F-4D97-AF65-F5344CB8AC3E}">
        <p14:creationId xmlns:p14="http://schemas.microsoft.com/office/powerpoint/2010/main" val="302070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4</a:t>
            </a:fld>
            <a:endParaRPr lang="en-US"/>
          </a:p>
        </p:txBody>
      </p:sp>
    </p:spTree>
    <p:extLst>
      <p:ext uri="{BB962C8B-B14F-4D97-AF65-F5344CB8AC3E}">
        <p14:creationId xmlns:p14="http://schemas.microsoft.com/office/powerpoint/2010/main" val="190130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5</a:t>
            </a:fld>
            <a:endParaRPr lang="en-US"/>
          </a:p>
        </p:txBody>
      </p:sp>
    </p:spTree>
    <p:extLst>
      <p:ext uri="{BB962C8B-B14F-4D97-AF65-F5344CB8AC3E}">
        <p14:creationId xmlns:p14="http://schemas.microsoft.com/office/powerpoint/2010/main" val="336154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6</a:t>
            </a:fld>
            <a:endParaRPr lang="en-US"/>
          </a:p>
        </p:txBody>
      </p:sp>
    </p:spTree>
    <p:extLst>
      <p:ext uri="{BB962C8B-B14F-4D97-AF65-F5344CB8AC3E}">
        <p14:creationId xmlns:p14="http://schemas.microsoft.com/office/powerpoint/2010/main" val="76777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7</a:t>
            </a:fld>
            <a:endParaRPr lang="en-US"/>
          </a:p>
        </p:txBody>
      </p:sp>
    </p:spTree>
    <p:extLst>
      <p:ext uri="{BB962C8B-B14F-4D97-AF65-F5344CB8AC3E}">
        <p14:creationId xmlns:p14="http://schemas.microsoft.com/office/powerpoint/2010/main" val="421448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8</a:t>
            </a:fld>
            <a:endParaRPr lang="en-US"/>
          </a:p>
        </p:txBody>
      </p:sp>
    </p:spTree>
    <p:extLst>
      <p:ext uri="{BB962C8B-B14F-4D97-AF65-F5344CB8AC3E}">
        <p14:creationId xmlns:p14="http://schemas.microsoft.com/office/powerpoint/2010/main" val="140184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9</a:t>
            </a:fld>
            <a:endParaRPr lang="en-US"/>
          </a:p>
        </p:txBody>
      </p:sp>
    </p:spTree>
    <p:extLst>
      <p:ext uri="{BB962C8B-B14F-4D97-AF65-F5344CB8AC3E}">
        <p14:creationId xmlns:p14="http://schemas.microsoft.com/office/powerpoint/2010/main" val="232902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507302-6160-4A95-822F-DAA9022A91B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169790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7302-6160-4A95-822F-DAA9022A91B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68381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7302-6160-4A95-822F-DAA9022A91B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372590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7302-6160-4A95-822F-DAA9022A91B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42456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07302-6160-4A95-822F-DAA9022A91B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73668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507302-6160-4A95-822F-DAA9022A91B1}"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103654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507302-6160-4A95-822F-DAA9022A91B1}"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41368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507302-6160-4A95-822F-DAA9022A91B1}"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335223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07302-6160-4A95-822F-DAA9022A91B1}"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419446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07302-6160-4A95-822F-DAA9022A91B1}"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245227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07302-6160-4A95-822F-DAA9022A91B1}"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43750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7302-6160-4A95-822F-DAA9022A91B1}" type="datetimeFigureOut">
              <a:rPr lang="en-US" smtClean="0"/>
              <a:t>6/9/2020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EA9AF-C796-4C27-A7A3-D10A17CAED7D}" type="slidenum">
              <a:rPr lang="en-US" smtClean="0"/>
              <a:t>‹#›</a:t>
            </a:fld>
            <a:endParaRPr lang="en-US"/>
          </a:p>
        </p:txBody>
      </p:sp>
    </p:spTree>
    <p:extLst>
      <p:ext uri="{BB962C8B-B14F-4D97-AF65-F5344CB8AC3E}">
        <p14:creationId xmlns:p14="http://schemas.microsoft.com/office/powerpoint/2010/main" val="3231539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hyperlink" Target="http://mesanet.mesa-air.com/TechPubs/"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mailto:Fuel@mesa-air.com"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7" name="Title 6"/>
          <p:cNvSpPr>
            <a:spLocks noGrp="1"/>
          </p:cNvSpPr>
          <p:nvPr>
            <p:ph type="ctrTitle"/>
          </p:nvPr>
        </p:nvSpPr>
        <p:spPr>
          <a:xfrm>
            <a:off x="685800" y="215689"/>
            <a:ext cx="7772400" cy="1266878"/>
          </a:xfrm>
          <a:solidFill>
            <a:schemeClr val="bg2">
              <a:alpha val="80000"/>
            </a:schemeClr>
          </a:solidFill>
        </p:spPr>
        <p:txBody>
          <a:bodyPr anchor="ctr">
            <a:noAutofit/>
          </a:bodyPr>
          <a:lstStyle/>
          <a:p>
            <a:r>
              <a:rPr lang="en-US" sz="4600" dirty="0" smtClean="0"/>
              <a:t>Mesa Airlines, Inc.</a:t>
            </a:r>
            <a:br>
              <a:rPr lang="en-US" sz="4600" dirty="0" smtClean="0"/>
            </a:br>
            <a:r>
              <a:rPr lang="en-US" sz="4600" dirty="0"/>
              <a:t>F</a:t>
            </a:r>
            <a:r>
              <a:rPr lang="en-US" sz="4600" dirty="0" smtClean="0"/>
              <a:t>uel Basics Course</a:t>
            </a:r>
            <a:endParaRPr lang="en-US" sz="4600" dirty="0"/>
          </a:p>
        </p:txBody>
      </p:sp>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894340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Static Electricity</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Autofit/>
          </a:bodyPr>
          <a:lstStyle/>
          <a:p>
            <a:pPr marL="228600" lvl="1">
              <a:spcBef>
                <a:spcPts val="1200"/>
              </a:spcBef>
              <a:spcAft>
                <a:spcPts val="1200"/>
              </a:spcAft>
              <a:buFont typeface="Wingdings" panose="05000000000000000000" pitchFamily="2" charset="2"/>
              <a:buChar char="Q"/>
            </a:pPr>
            <a:r>
              <a:rPr lang="en-US" sz="2500" dirty="0" smtClean="0"/>
              <a:t>Static electricity is energy that is built up from friction that can be discharged as sparks or an electric current.</a:t>
            </a:r>
          </a:p>
          <a:p>
            <a:pPr marL="228600" lvl="1">
              <a:spcBef>
                <a:spcPts val="1200"/>
              </a:spcBef>
              <a:spcAft>
                <a:spcPts val="1200"/>
              </a:spcAft>
              <a:buFont typeface="Wingdings" panose="05000000000000000000" pitchFamily="2" charset="2"/>
              <a:buChar char="Q"/>
            </a:pPr>
            <a:r>
              <a:rPr lang="en-US" sz="2500" dirty="0" smtClean="0"/>
              <a:t>It’s important to be aware that static electricity could cause a fire of explosion if electrostatic bonding precautions are not followed.</a:t>
            </a:r>
          </a:p>
          <a:p>
            <a:pPr marL="228600" lvl="1">
              <a:spcBef>
                <a:spcPts val="1200"/>
              </a:spcBef>
              <a:spcAft>
                <a:spcPts val="1200"/>
              </a:spcAft>
              <a:buFont typeface="Wingdings" panose="05000000000000000000" pitchFamily="2" charset="2"/>
              <a:buChar char="Q"/>
            </a:pPr>
            <a:r>
              <a:rPr lang="en-US" sz="2500" dirty="0" smtClean="0"/>
              <a:t>In later lessons, you’ll learn aircraft-specific locations to bond the fuel tender and aircraft. This bond ensures that static build-up from the aircraft or the fuel tender does not create a spark when fueling.</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224160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 Agent Precautions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Autofit/>
          </a:bodyPr>
          <a:lstStyle/>
          <a:p>
            <a:pPr marL="228600" lvl="1">
              <a:spcBef>
                <a:spcPts val="1200"/>
              </a:spcBef>
              <a:spcAft>
                <a:spcPts val="1200"/>
              </a:spcAft>
              <a:buFont typeface="Wingdings" panose="05000000000000000000" pitchFamily="2" charset="2"/>
              <a:buChar char="Q"/>
            </a:pPr>
            <a:r>
              <a:rPr lang="en-US" sz="2500" dirty="0"/>
              <a:t>Matches and cigarette lighters will not be carried by any person engaged in fueling operations.</a:t>
            </a:r>
          </a:p>
          <a:p>
            <a:pPr marL="228600" lvl="1">
              <a:spcBef>
                <a:spcPts val="1200"/>
              </a:spcBef>
              <a:spcAft>
                <a:spcPts val="1200"/>
              </a:spcAft>
              <a:buFont typeface="Wingdings" panose="05000000000000000000" pitchFamily="2" charset="2"/>
              <a:buChar char="Q"/>
            </a:pPr>
            <a:r>
              <a:rPr lang="en-US" sz="2500" dirty="0"/>
              <a:t>Remove any loose objects that could potentially fall into fuel tanks.</a:t>
            </a:r>
          </a:p>
          <a:p>
            <a:pPr marL="228600" lvl="1">
              <a:spcBef>
                <a:spcPts val="1200"/>
              </a:spcBef>
              <a:spcAft>
                <a:spcPts val="1200"/>
              </a:spcAft>
              <a:buFont typeface="Wingdings" panose="05000000000000000000" pitchFamily="2" charset="2"/>
              <a:buChar char="Q"/>
            </a:pPr>
            <a:r>
              <a:rPr lang="en-US" sz="2500" dirty="0"/>
              <a:t>Never wear clothing made of wool or nylon or other synthetic fabrics. These can build up large amounts of static </a:t>
            </a:r>
            <a:r>
              <a:rPr lang="en-US" sz="2500" dirty="0" smtClean="0"/>
              <a:t>electricity.</a:t>
            </a:r>
            <a:endParaRPr lang="en-US" sz="2500" dirty="0"/>
          </a:p>
          <a:p>
            <a:pPr marL="228600" lvl="1">
              <a:spcBef>
                <a:spcPts val="1200"/>
              </a:spcBef>
              <a:spcAft>
                <a:spcPts val="1200"/>
              </a:spcAft>
              <a:buFont typeface="Wingdings" panose="05000000000000000000" pitchFamily="2" charset="2"/>
              <a:buChar char="Q"/>
            </a:pPr>
            <a:r>
              <a:rPr lang="en-US" sz="2500" dirty="0"/>
              <a:t>Only wear non-sparking shoes, without any metal spokes or nails located within the base of the shoe.</a:t>
            </a:r>
          </a:p>
          <a:p>
            <a:pPr marL="228600" lvl="1">
              <a:spcBef>
                <a:spcPts val="1200"/>
              </a:spcBef>
              <a:spcAft>
                <a:spcPts val="1200"/>
              </a:spcAft>
              <a:buFont typeface="Wingdings" panose="05000000000000000000" pitchFamily="2" charset="2"/>
              <a:buChar char="Q"/>
            </a:pPr>
            <a:endParaRPr lang="en-US" sz="2500"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180901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normAutofit fontScale="90000"/>
          </a:bodyPr>
          <a:lstStyle/>
          <a:p>
            <a:r>
              <a:rPr lang="en-US" dirty="0" smtClean="0"/>
              <a:t>Conditions Prohibited During Fueling</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fontScale="92500" lnSpcReduction="10000"/>
          </a:bodyPr>
          <a:lstStyle/>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Maintenance </a:t>
            </a:r>
            <a:r>
              <a:rPr lang="en-US" dirty="0">
                <a:solidFill>
                  <a:prstClr val="black"/>
                </a:solidFill>
              </a:rPr>
              <a:t>work requiring an open flame or other ignition source.</a:t>
            </a:r>
          </a:p>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Use </a:t>
            </a:r>
            <a:r>
              <a:rPr lang="en-US" dirty="0">
                <a:solidFill>
                  <a:prstClr val="black"/>
                </a:solidFill>
              </a:rPr>
              <a:t>of equipment such as flare pots, open flame lights, welding torches, exposed flame </a:t>
            </a:r>
            <a:r>
              <a:rPr lang="en-US" dirty="0" smtClean="0">
                <a:solidFill>
                  <a:prstClr val="black"/>
                </a:solidFill>
              </a:rPr>
              <a:t>heaters, </a:t>
            </a:r>
            <a:r>
              <a:rPr lang="en-US" dirty="0">
                <a:solidFill>
                  <a:prstClr val="black"/>
                </a:solidFill>
              </a:rPr>
              <a:t>drills or buffers within 50 ft. of the </a:t>
            </a:r>
            <a:r>
              <a:rPr lang="en-US" dirty="0" smtClean="0">
                <a:solidFill>
                  <a:prstClr val="black"/>
                </a:solidFill>
              </a:rPr>
              <a:t>aircraft.</a:t>
            </a:r>
          </a:p>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External </a:t>
            </a:r>
            <a:r>
              <a:rPr lang="en-US" dirty="0">
                <a:solidFill>
                  <a:prstClr val="black"/>
                </a:solidFill>
              </a:rPr>
              <a:t>power should not be connected or disconnected during fuel servicing.</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Aircraft engines must never be operated or running during fuel servicing. All engines must be shut down during fueling</a:t>
            </a:r>
            <a:r>
              <a:rPr lang="en-US" dirty="0" smtClean="0">
                <a:solidFill>
                  <a:prstClr val="black"/>
                </a:solidFill>
              </a:rPr>
              <a:t>.</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411382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Fire Extinguishers</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ts val="1200"/>
              </a:spcBef>
              <a:spcAft>
                <a:spcPts val="1200"/>
              </a:spcAft>
              <a:buFont typeface="Wingdings" panose="05000000000000000000" pitchFamily="2" charset="2"/>
              <a:buChar char="Q"/>
            </a:pPr>
            <a:r>
              <a:rPr lang="en-US" dirty="0">
                <a:solidFill>
                  <a:prstClr val="black"/>
                </a:solidFill>
              </a:rPr>
              <a:t>Fire extinguisher requirements for </a:t>
            </a:r>
            <a:r>
              <a:rPr lang="en-US" dirty="0" smtClean="0">
                <a:solidFill>
                  <a:prstClr val="black"/>
                </a:solidFill>
              </a:rPr>
              <a:t>fueling </a:t>
            </a:r>
            <a:r>
              <a:rPr lang="en-US" dirty="0">
                <a:solidFill>
                  <a:prstClr val="black"/>
                </a:solidFill>
              </a:rPr>
              <a:t>equipment and fuel </a:t>
            </a:r>
            <a:r>
              <a:rPr lang="en-US" dirty="0" smtClean="0">
                <a:solidFill>
                  <a:prstClr val="black"/>
                </a:solidFill>
              </a:rPr>
              <a:t>servicing operations:</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Hydrant Carts: One (1) 20 lbs. (9 kg) BC </a:t>
            </a:r>
            <a:r>
              <a:rPr lang="en-US" dirty="0" smtClean="0">
                <a:solidFill>
                  <a:prstClr val="black"/>
                </a:solidFill>
              </a:rPr>
              <a:t>Extinguisher.</a:t>
            </a:r>
          </a:p>
          <a:p>
            <a:pPr marL="457200" lvl="1" indent="0" algn="ctr">
              <a:lnSpc>
                <a:spcPct val="100000"/>
              </a:lnSpc>
              <a:spcBef>
                <a:spcPts val="1200"/>
              </a:spcBef>
              <a:spcAft>
                <a:spcPts val="1200"/>
              </a:spcAft>
              <a:buNone/>
            </a:pPr>
            <a:r>
              <a:rPr lang="en-US" sz="2000" dirty="0">
                <a:solidFill>
                  <a:prstClr val="black"/>
                </a:solidFill>
              </a:rPr>
              <a:t>Hydrant carts in Canada are required to have two (2) 20 lbs. BC rated extinguishers</a:t>
            </a:r>
            <a:r>
              <a:rPr lang="en-US" sz="2000" dirty="0" smtClean="0">
                <a:solidFill>
                  <a:prstClr val="black"/>
                </a:solidFill>
              </a:rPr>
              <a:t>.</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Tanker Trucks: Two (2) 20 lbs. (9 kg) BC Fire Extinguishers, mounted on </a:t>
            </a:r>
            <a:r>
              <a:rPr lang="en-US" dirty="0" smtClean="0">
                <a:solidFill>
                  <a:prstClr val="black"/>
                </a:solidFill>
              </a:rPr>
              <a:t>opposite sides</a:t>
            </a:r>
            <a:r>
              <a:rPr lang="en-US" dirty="0">
                <a:solidFill>
                  <a:prstClr val="black"/>
                </a:solidFill>
              </a:rPr>
              <a: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337494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Using a Guide Person</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ts val="1200"/>
              </a:spcBef>
              <a:spcAft>
                <a:spcPts val="1200"/>
              </a:spcAft>
              <a:buFont typeface="Wingdings" panose="05000000000000000000" pitchFamily="2" charset="2"/>
              <a:buChar char="Q"/>
            </a:pPr>
            <a:r>
              <a:rPr lang="en-US" sz="2600" dirty="0" smtClean="0">
                <a:solidFill>
                  <a:prstClr val="black"/>
                </a:solidFill>
              </a:rPr>
              <a:t>A </a:t>
            </a:r>
            <a:r>
              <a:rPr lang="en-US" sz="2600" dirty="0">
                <a:solidFill>
                  <a:prstClr val="black"/>
                </a:solidFill>
              </a:rPr>
              <a:t>guide person must be used when backing fueling equipment up to or away from aircraft in tight </a:t>
            </a:r>
            <a:r>
              <a:rPr lang="en-US" sz="2600" dirty="0" smtClean="0">
                <a:solidFill>
                  <a:prstClr val="black"/>
                </a:solidFill>
              </a:rPr>
              <a:t>spaces.</a:t>
            </a:r>
          </a:p>
          <a:p>
            <a:pPr marL="800100" lvl="1" indent="-342900">
              <a:lnSpc>
                <a:spcPct val="100000"/>
              </a:lnSpc>
              <a:spcBef>
                <a:spcPts val="1200"/>
              </a:spcBef>
              <a:spcAft>
                <a:spcPts val="1200"/>
              </a:spcAft>
              <a:buFont typeface="Wingdings" panose="05000000000000000000" pitchFamily="2" charset="2"/>
              <a:buChar char="Q"/>
            </a:pPr>
            <a:r>
              <a:rPr lang="en-US" sz="2200" dirty="0" smtClean="0">
                <a:solidFill>
                  <a:prstClr val="black"/>
                </a:solidFill>
              </a:rPr>
              <a:t>This </a:t>
            </a:r>
            <a:r>
              <a:rPr lang="en-US" sz="2200" dirty="0">
                <a:solidFill>
                  <a:prstClr val="black"/>
                </a:solidFill>
              </a:rPr>
              <a:t>includes anytime a fuel truck is backing out around </a:t>
            </a:r>
            <a:r>
              <a:rPr lang="en-US" sz="2200" dirty="0" smtClean="0">
                <a:solidFill>
                  <a:prstClr val="black"/>
                </a:solidFill>
              </a:rPr>
              <a:t>an aircraft’s </a:t>
            </a:r>
            <a:r>
              <a:rPr lang="en-US" sz="2200" dirty="0">
                <a:solidFill>
                  <a:prstClr val="black"/>
                </a:solidFill>
              </a:rPr>
              <a:t>wing or must navigate between </a:t>
            </a:r>
            <a:r>
              <a:rPr lang="en-US" sz="2200" dirty="0" smtClean="0">
                <a:solidFill>
                  <a:prstClr val="black"/>
                </a:solidFill>
              </a:rPr>
              <a:t>parked </a:t>
            </a:r>
            <a:r>
              <a:rPr lang="en-US" sz="2200" dirty="0">
                <a:solidFill>
                  <a:prstClr val="black"/>
                </a:solidFill>
              </a:rPr>
              <a:t>aircraft.</a:t>
            </a:r>
          </a:p>
          <a:p>
            <a:pPr marL="342900" lvl="0" indent="-342900">
              <a:lnSpc>
                <a:spcPct val="100000"/>
              </a:lnSpc>
              <a:spcBef>
                <a:spcPts val="1200"/>
              </a:spcBef>
              <a:spcAft>
                <a:spcPts val="1200"/>
              </a:spcAft>
              <a:buFont typeface="Wingdings" panose="05000000000000000000" pitchFamily="2" charset="2"/>
              <a:buChar char="Q"/>
            </a:pPr>
            <a:r>
              <a:rPr lang="en-US" sz="2600" dirty="0" smtClean="0">
                <a:solidFill>
                  <a:prstClr val="black"/>
                </a:solidFill>
              </a:rPr>
              <a:t>The </a:t>
            </a:r>
            <a:r>
              <a:rPr lang="en-US" sz="2600" dirty="0">
                <a:solidFill>
                  <a:prstClr val="black"/>
                </a:solidFill>
              </a:rPr>
              <a:t>guide person must remain in the line of sight of the fuel truck driver and provide directions to the driver to ensure the truck remains clear of the aircraft and any other </a:t>
            </a:r>
            <a:r>
              <a:rPr lang="en-US" sz="2600" dirty="0" smtClean="0">
                <a:solidFill>
                  <a:prstClr val="black"/>
                </a:solidFill>
              </a:rPr>
              <a:t>obstacles.</a:t>
            </a:r>
            <a:endParaRPr lang="en-US" sz="2600" dirty="0">
              <a:solidFill>
                <a:prstClr val="black"/>
              </a:solidFill>
            </a:endParaRPr>
          </a:p>
          <a:p>
            <a:pPr marL="342900" lvl="0" indent="-342900">
              <a:lnSpc>
                <a:spcPct val="100000"/>
              </a:lnSpc>
              <a:spcBef>
                <a:spcPct val="20000"/>
              </a:spcBef>
              <a:spcAft>
                <a:spcPts val="600"/>
              </a:spcAft>
              <a:buFont typeface="Wingdings" panose="05000000000000000000" pitchFamily="2" charset="2"/>
              <a:buChar char="Q"/>
            </a:pPr>
            <a:endParaRPr lang="en-US" sz="2600"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407605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Approaching Mesa Aircraft</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fontScale="92500" lnSpcReduction="20000"/>
          </a:bodyPr>
          <a:lstStyle/>
          <a:p>
            <a:pPr marL="342900" lvl="0" indent="-342900">
              <a:lnSpc>
                <a:spcPct val="100000"/>
              </a:lnSpc>
              <a:spcBef>
                <a:spcPct val="20000"/>
              </a:spcBef>
              <a:spcAft>
                <a:spcPts val="600"/>
              </a:spcAft>
              <a:buFont typeface="Wingdings" panose="05000000000000000000" pitchFamily="2" charset="2"/>
              <a:buChar char="Q"/>
            </a:pPr>
            <a:r>
              <a:rPr lang="en-US" sz="2600" dirty="0" smtClean="0">
                <a:solidFill>
                  <a:prstClr val="black"/>
                </a:solidFill>
              </a:rPr>
              <a:t>Ensure </a:t>
            </a:r>
            <a:r>
              <a:rPr lang="en-US" sz="2600" dirty="0">
                <a:solidFill>
                  <a:prstClr val="black"/>
                </a:solidFill>
              </a:rPr>
              <a:t>the area around the aircraft is clear and that both engines have been shut down. </a:t>
            </a:r>
            <a:r>
              <a:rPr lang="en-US" sz="2600" dirty="0" smtClean="0">
                <a:solidFill>
                  <a:prstClr val="black"/>
                </a:solidFill>
              </a:rPr>
              <a:t>The flight </a:t>
            </a:r>
            <a:r>
              <a:rPr lang="en-US" sz="2600" dirty="0">
                <a:solidFill>
                  <a:prstClr val="black"/>
                </a:solidFill>
              </a:rPr>
              <a:t>crew will turn off the rotating beacon lights on the aircraft once this occurs.</a:t>
            </a:r>
          </a:p>
          <a:p>
            <a:pPr marL="342900" lvl="0" indent="-342900">
              <a:lnSpc>
                <a:spcPct val="100000"/>
              </a:lnSpc>
              <a:spcBef>
                <a:spcPct val="20000"/>
              </a:spcBef>
              <a:spcAft>
                <a:spcPts val="600"/>
              </a:spcAft>
              <a:buFont typeface="Wingdings" panose="05000000000000000000" pitchFamily="2" charset="2"/>
              <a:buChar char="Q"/>
            </a:pPr>
            <a:r>
              <a:rPr lang="en-US" sz="2600" dirty="0" smtClean="0">
                <a:solidFill>
                  <a:prstClr val="black"/>
                </a:solidFill>
              </a:rPr>
              <a:t>Before </a:t>
            </a:r>
            <a:r>
              <a:rPr lang="en-US" sz="2600" dirty="0">
                <a:solidFill>
                  <a:prstClr val="black"/>
                </a:solidFill>
              </a:rPr>
              <a:t>getting close to the aircraft, test the brakes and ensure they are operating. The </a:t>
            </a:r>
            <a:r>
              <a:rPr lang="en-US" sz="2600" dirty="0" smtClean="0">
                <a:solidFill>
                  <a:prstClr val="black"/>
                </a:solidFill>
              </a:rPr>
              <a:t>truck must </a:t>
            </a:r>
            <a:r>
              <a:rPr lang="en-US" sz="2600" dirty="0">
                <a:solidFill>
                  <a:prstClr val="black"/>
                </a:solidFill>
              </a:rPr>
              <a:t>remain under control </a:t>
            </a:r>
            <a:r>
              <a:rPr lang="en-US" sz="2600" dirty="0" smtClean="0">
                <a:solidFill>
                  <a:prstClr val="black"/>
                </a:solidFill>
              </a:rPr>
              <a:t>of the operator at </a:t>
            </a:r>
            <a:r>
              <a:rPr lang="en-US" sz="2600" dirty="0">
                <a:solidFill>
                  <a:prstClr val="black"/>
                </a:solidFill>
              </a:rPr>
              <a:t>all times.</a:t>
            </a:r>
          </a:p>
          <a:p>
            <a:pPr marL="342900" lvl="0" indent="-342900">
              <a:lnSpc>
                <a:spcPct val="100000"/>
              </a:lnSpc>
              <a:spcBef>
                <a:spcPct val="20000"/>
              </a:spcBef>
              <a:spcAft>
                <a:spcPts val="600"/>
              </a:spcAft>
              <a:buFont typeface="Wingdings" panose="05000000000000000000" pitchFamily="2" charset="2"/>
              <a:buChar char="Q"/>
            </a:pPr>
            <a:r>
              <a:rPr lang="en-US" sz="2600" dirty="0" smtClean="0">
                <a:solidFill>
                  <a:prstClr val="black"/>
                </a:solidFill>
              </a:rPr>
              <a:t>Ensure </a:t>
            </a:r>
            <a:r>
              <a:rPr lang="en-US" sz="2600" dirty="0">
                <a:solidFill>
                  <a:prstClr val="black"/>
                </a:solidFill>
              </a:rPr>
              <a:t>the aircraft is chocked and, if visible, that the aircraft marshaller has </a:t>
            </a:r>
            <a:r>
              <a:rPr lang="en-US" sz="2600" dirty="0" smtClean="0">
                <a:solidFill>
                  <a:prstClr val="black"/>
                </a:solidFill>
              </a:rPr>
              <a:t>received confirmation </a:t>
            </a:r>
            <a:r>
              <a:rPr lang="en-US" sz="2600" dirty="0">
                <a:solidFill>
                  <a:prstClr val="black"/>
                </a:solidFill>
              </a:rPr>
              <a:t>of the aircraft parking brake being set.</a:t>
            </a:r>
          </a:p>
          <a:p>
            <a:pPr marL="342900" lvl="0" indent="-342900">
              <a:lnSpc>
                <a:spcPct val="100000"/>
              </a:lnSpc>
              <a:spcBef>
                <a:spcPct val="20000"/>
              </a:spcBef>
              <a:spcAft>
                <a:spcPts val="600"/>
              </a:spcAft>
              <a:buFont typeface="Wingdings" panose="05000000000000000000" pitchFamily="2" charset="2"/>
              <a:buChar char="Q"/>
            </a:pPr>
            <a:r>
              <a:rPr lang="en-US" sz="2600" dirty="0" smtClean="0">
                <a:solidFill>
                  <a:prstClr val="black"/>
                </a:solidFill>
              </a:rPr>
              <a:t>When </a:t>
            </a:r>
            <a:r>
              <a:rPr lang="en-US" sz="2600" dirty="0">
                <a:solidFill>
                  <a:prstClr val="black"/>
                </a:solidFill>
              </a:rPr>
              <a:t>approaching a parked aircraft with a fueling truck, do not exceed a speed at which a </a:t>
            </a:r>
            <a:r>
              <a:rPr lang="en-US" sz="2600" dirty="0" smtClean="0">
                <a:solidFill>
                  <a:prstClr val="black"/>
                </a:solidFill>
              </a:rPr>
              <a:t>stop can </a:t>
            </a:r>
            <a:r>
              <a:rPr lang="en-US" sz="2600" dirty="0">
                <a:solidFill>
                  <a:prstClr val="black"/>
                </a:solidFill>
              </a:rPr>
              <a:t>be safely made with the hand (parking) brake.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410873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Parking Near Mesa Aircraft</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ct val="20000"/>
              </a:spcBef>
              <a:spcAft>
                <a:spcPts val="600"/>
              </a:spcAft>
              <a:buFont typeface="Wingdings" panose="05000000000000000000" pitchFamily="2" charset="2"/>
              <a:buChar char="Q"/>
            </a:pPr>
            <a:r>
              <a:rPr lang="en-US" sz="2600" dirty="0" smtClean="0">
                <a:solidFill>
                  <a:prstClr val="black"/>
                </a:solidFill>
              </a:rPr>
              <a:t>For CRJ aircraft, do not park within the Safety Diamond (left). For E-175 aircraft, never park within the 3 ft. no-drive zone (right).</a:t>
            </a:r>
          </a:p>
          <a:p>
            <a:pPr marL="0" lvl="0" indent="0">
              <a:lnSpc>
                <a:spcPct val="100000"/>
              </a:lnSpc>
              <a:spcBef>
                <a:spcPct val="20000"/>
              </a:spcBef>
              <a:spcAft>
                <a:spcPts val="600"/>
              </a:spcAft>
              <a:buNone/>
            </a:pPr>
            <a:endParaRPr lang="en-US" sz="2600" dirty="0">
              <a:solidFill>
                <a:prstClr val="black"/>
              </a:solidFill>
            </a:endParaRPr>
          </a:p>
        </p:txBody>
      </p:sp>
      <p:pic>
        <p:nvPicPr>
          <p:cNvPr id="3" name="Picture 2"/>
          <p:cNvPicPr>
            <a:picLocks noChangeAspect="1"/>
          </p:cNvPicPr>
          <p:nvPr/>
        </p:nvPicPr>
        <p:blipFill>
          <a:blip r:embed="rId5"/>
          <a:stretch>
            <a:fillRect/>
          </a:stretch>
        </p:blipFill>
        <p:spPr>
          <a:xfrm>
            <a:off x="4827306" y="2573347"/>
            <a:ext cx="3432738" cy="306027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pic>
        <p:nvPicPr>
          <p:cNvPr id="2" name="Picture 1"/>
          <p:cNvPicPr>
            <a:picLocks noChangeAspect="1"/>
          </p:cNvPicPr>
          <p:nvPr/>
        </p:nvPicPr>
        <p:blipFill>
          <a:blip r:embed="rId7"/>
          <a:stretch>
            <a:fillRect/>
          </a:stretch>
        </p:blipFill>
        <p:spPr>
          <a:xfrm>
            <a:off x="843176" y="2861262"/>
            <a:ext cx="3769604" cy="2772356"/>
          </a:xfrm>
          <a:prstGeom prst="rect">
            <a:avLst/>
          </a:prstGeom>
        </p:spPr>
      </p:pic>
    </p:spTree>
    <p:custDataLst>
      <p:tags r:id="rId1"/>
    </p:custDataLst>
    <p:extLst>
      <p:ext uri="{BB962C8B-B14F-4D97-AF65-F5344CB8AC3E}">
        <p14:creationId xmlns:p14="http://schemas.microsoft.com/office/powerpoint/2010/main" val="4032768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Parking Near Mesa Aircraft</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ct val="20000"/>
              </a:spcBef>
              <a:spcAft>
                <a:spcPts val="600"/>
              </a:spcAft>
              <a:buFont typeface="Wingdings" panose="05000000000000000000" pitchFamily="2" charset="2"/>
              <a:buChar char="Q"/>
            </a:pPr>
            <a:r>
              <a:rPr lang="en-US" sz="2000" dirty="0" smtClean="0">
                <a:solidFill>
                  <a:prstClr val="black"/>
                </a:solidFill>
              </a:rPr>
              <a:t>Never </a:t>
            </a:r>
            <a:r>
              <a:rPr lang="en-US" sz="2000" dirty="0">
                <a:solidFill>
                  <a:prstClr val="black"/>
                </a:solidFill>
              </a:rPr>
              <a:t>position a fuel truck in a way that permits exhaust from the truck to be under any part </a:t>
            </a:r>
            <a:r>
              <a:rPr lang="en-US" sz="2000" dirty="0" smtClean="0">
                <a:solidFill>
                  <a:prstClr val="black"/>
                </a:solidFill>
              </a:rPr>
              <a:t>of the </a:t>
            </a:r>
            <a:r>
              <a:rPr lang="en-US" sz="2000" dirty="0">
                <a:solidFill>
                  <a:prstClr val="black"/>
                </a:solidFill>
              </a:rPr>
              <a:t>wing or engine nacelle.</a:t>
            </a:r>
          </a:p>
          <a:p>
            <a:pPr marL="342900" lvl="0" indent="-342900">
              <a:lnSpc>
                <a:spcPct val="100000"/>
              </a:lnSpc>
              <a:spcBef>
                <a:spcPct val="20000"/>
              </a:spcBef>
              <a:spcAft>
                <a:spcPts val="600"/>
              </a:spcAft>
              <a:buFont typeface="Wingdings" panose="05000000000000000000" pitchFamily="2" charset="2"/>
              <a:buChar char="Q"/>
            </a:pPr>
            <a:r>
              <a:rPr lang="en-US" sz="2000" dirty="0" smtClean="0">
                <a:solidFill>
                  <a:prstClr val="black"/>
                </a:solidFill>
              </a:rPr>
              <a:t>Do not park fuel equipment within 10 ft. of the fuel tank vents.</a:t>
            </a:r>
            <a:endParaRPr lang="en-US" sz="2000" dirty="0">
              <a:solidFill>
                <a:prstClr val="black"/>
              </a:solidFill>
            </a:endParaRPr>
          </a:p>
          <a:p>
            <a:pPr marL="342900" lvl="0" indent="-342900">
              <a:lnSpc>
                <a:spcPct val="100000"/>
              </a:lnSpc>
              <a:spcBef>
                <a:spcPct val="20000"/>
              </a:spcBef>
              <a:spcAft>
                <a:spcPts val="600"/>
              </a:spcAft>
              <a:buFont typeface="Wingdings" panose="05000000000000000000" pitchFamily="2" charset="2"/>
              <a:buChar char="Q"/>
            </a:pPr>
            <a:r>
              <a:rPr lang="en-US" sz="2000" dirty="0">
                <a:solidFill>
                  <a:prstClr val="black"/>
                </a:solidFill>
              </a:rPr>
              <a:t>E</a:t>
            </a:r>
            <a:r>
              <a:rPr lang="en-US" sz="2000" dirty="0" smtClean="0">
                <a:solidFill>
                  <a:prstClr val="black"/>
                </a:solidFill>
              </a:rPr>
              <a:t>nsure </a:t>
            </a:r>
            <a:r>
              <a:rPr lang="en-US" sz="2000" dirty="0">
                <a:solidFill>
                  <a:prstClr val="black"/>
                </a:solidFill>
              </a:rPr>
              <a:t>a clear path of egress is maintained from the aircraft </a:t>
            </a:r>
            <a:r>
              <a:rPr lang="en-US" sz="2000" dirty="0" smtClean="0">
                <a:solidFill>
                  <a:prstClr val="black"/>
                </a:solidFill>
              </a:rPr>
              <a:t>exits and </a:t>
            </a:r>
            <a:r>
              <a:rPr lang="en-US" sz="2000" dirty="0">
                <a:solidFill>
                  <a:prstClr val="black"/>
                </a:solidFill>
              </a:rPr>
              <a:t>that the fuel truck </a:t>
            </a:r>
            <a:r>
              <a:rPr lang="en-US" sz="2000" dirty="0" smtClean="0">
                <a:solidFill>
                  <a:prstClr val="black"/>
                </a:solidFill>
              </a:rPr>
              <a:t>would not obstruct an evacuation.</a:t>
            </a:r>
            <a:endParaRPr lang="en-US" sz="2000" dirty="0">
              <a:solidFill>
                <a:prstClr val="black"/>
              </a:solidFill>
            </a:endParaRPr>
          </a:p>
          <a:p>
            <a:pPr marL="342900" lvl="0" indent="-342900">
              <a:lnSpc>
                <a:spcPct val="100000"/>
              </a:lnSpc>
              <a:spcBef>
                <a:spcPct val="20000"/>
              </a:spcBef>
              <a:spcAft>
                <a:spcPts val="600"/>
              </a:spcAft>
              <a:buFont typeface="Wingdings" panose="05000000000000000000" pitchFamily="2" charset="2"/>
              <a:buChar char="Q"/>
            </a:pPr>
            <a:r>
              <a:rPr lang="en-US" sz="2000" dirty="0" smtClean="0">
                <a:solidFill>
                  <a:prstClr val="black"/>
                </a:solidFill>
              </a:rPr>
              <a:t>When </a:t>
            </a:r>
            <a:r>
              <a:rPr lang="en-US" sz="2000" dirty="0">
                <a:solidFill>
                  <a:prstClr val="black"/>
                </a:solidFill>
              </a:rPr>
              <a:t>possible, position the fueling vehicle so that it may be rapidly driven or towed away </a:t>
            </a:r>
            <a:r>
              <a:rPr lang="en-US" sz="2000" dirty="0" smtClean="0">
                <a:solidFill>
                  <a:prstClr val="black"/>
                </a:solidFill>
              </a:rPr>
              <a:t>from the </a:t>
            </a:r>
            <a:r>
              <a:rPr lang="en-US" sz="2000" dirty="0">
                <a:solidFill>
                  <a:prstClr val="black"/>
                </a:solidFill>
              </a:rPr>
              <a:t>aircraft in the event of an </a:t>
            </a:r>
            <a:r>
              <a:rPr lang="en-US" sz="2000" dirty="0" smtClean="0">
                <a:solidFill>
                  <a:prstClr val="black"/>
                </a:solidFill>
              </a:rPr>
              <a:t>emergency.</a:t>
            </a:r>
          </a:p>
          <a:p>
            <a:pPr marL="342900" lvl="0" indent="-342900">
              <a:lnSpc>
                <a:spcPct val="100000"/>
              </a:lnSpc>
              <a:spcBef>
                <a:spcPct val="20000"/>
              </a:spcBef>
              <a:spcAft>
                <a:spcPts val="600"/>
              </a:spcAft>
              <a:buFont typeface="Wingdings" panose="05000000000000000000" pitchFamily="2" charset="2"/>
              <a:buChar char="Q"/>
            </a:pPr>
            <a:r>
              <a:rPr lang="en-US" sz="2000" dirty="0" smtClean="0">
                <a:solidFill>
                  <a:prstClr val="black"/>
                </a:solidFill>
              </a:rPr>
              <a:t>Keep </a:t>
            </a:r>
            <a:r>
              <a:rPr lang="en-US" sz="2000" dirty="0">
                <a:solidFill>
                  <a:prstClr val="black"/>
                </a:solidFill>
              </a:rPr>
              <a:t>sufficient space between the fuel truck and </a:t>
            </a:r>
            <a:r>
              <a:rPr lang="en-US" sz="2000" dirty="0" smtClean="0">
                <a:solidFill>
                  <a:prstClr val="black"/>
                </a:solidFill>
              </a:rPr>
              <a:t>any potential </a:t>
            </a:r>
            <a:r>
              <a:rPr lang="en-US" sz="2000" dirty="0">
                <a:solidFill>
                  <a:prstClr val="black"/>
                </a:solidFill>
              </a:rPr>
              <a:t>obstacle to firefighting equipment in the event of a fire or explosion.</a:t>
            </a:r>
          </a:p>
          <a:p>
            <a:pPr marL="342900" lvl="0" indent="-342900">
              <a:lnSpc>
                <a:spcPct val="100000"/>
              </a:lnSpc>
              <a:spcBef>
                <a:spcPct val="20000"/>
              </a:spcBef>
              <a:spcAft>
                <a:spcPts val="600"/>
              </a:spcAft>
              <a:buFont typeface="Wingdings" panose="05000000000000000000" pitchFamily="2" charset="2"/>
              <a:buChar char="Q"/>
            </a:pPr>
            <a:r>
              <a:rPr lang="en-US" sz="2000" dirty="0" smtClean="0">
                <a:solidFill>
                  <a:prstClr val="black"/>
                </a:solidFill>
              </a:rPr>
              <a:t>Equipment </a:t>
            </a:r>
            <a:r>
              <a:rPr lang="en-US" sz="2000" dirty="0">
                <a:solidFill>
                  <a:prstClr val="black"/>
                </a:solidFill>
              </a:rPr>
              <a:t>must never be parked in a manner which could result in damage to an aircraft </a:t>
            </a:r>
            <a:r>
              <a:rPr lang="en-US" sz="2000" dirty="0" smtClean="0">
                <a:solidFill>
                  <a:prstClr val="black"/>
                </a:solidFill>
              </a:rPr>
              <a:t>or other </a:t>
            </a:r>
            <a:r>
              <a:rPr lang="en-US" sz="2000" dirty="0">
                <a:solidFill>
                  <a:prstClr val="black"/>
                </a:solidFill>
              </a:rPr>
              <a:t>equipment.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885209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Walking Near Mesa Aircraft</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Do </a:t>
            </a:r>
            <a:r>
              <a:rPr lang="en-US" dirty="0">
                <a:solidFill>
                  <a:prstClr val="black"/>
                </a:solidFill>
              </a:rPr>
              <a:t>not walk underneath the aircraft </a:t>
            </a:r>
            <a:r>
              <a:rPr lang="en-US" dirty="0" smtClean="0">
                <a:solidFill>
                  <a:prstClr val="black"/>
                </a:solidFill>
              </a:rPr>
              <a:t>wing unless </a:t>
            </a:r>
            <a:r>
              <a:rPr lang="en-US" dirty="0">
                <a:solidFill>
                  <a:prstClr val="black"/>
                </a:solidFill>
              </a:rPr>
              <a:t>required for </a:t>
            </a:r>
            <a:r>
              <a:rPr lang="en-US" dirty="0" smtClean="0">
                <a:solidFill>
                  <a:prstClr val="black"/>
                </a:solidFill>
              </a:rPr>
              <a:t>servicing. Never </a:t>
            </a:r>
            <a:r>
              <a:rPr lang="en-US" dirty="0">
                <a:solidFill>
                  <a:prstClr val="black"/>
                </a:solidFill>
              </a:rPr>
              <a:t>walk or cross underneath the aircraft </a:t>
            </a:r>
            <a:r>
              <a:rPr lang="en-US" dirty="0" smtClean="0">
                <a:solidFill>
                  <a:prstClr val="black"/>
                </a:solidFill>
              </a:rPr>
              <a:t>fuselage.</a:t>
            </a:r>
          </a:p>
          <a:p>
            <a:pPr marL="0" lvl="0" indent="0">
              <a:lnSpc>
                <a:spcPct val="100000"/>
              </a:lnSpc>
              <a:spcBef>
                <a:spcPct val="20000"/>
              </a:spcBef>
              <a:spcAft>
                <a:spcPts val="600"/>
              </a:spcAft>
              <a:buNone/>
            </a:pPr>
            <a:endParaRPr lang="en-US" dirty="0">
              <a:solidFill>
                <a:prstClr val="black"/>
              </a:solidFill>
            </a:endParaRPr>
          </a:p>
          <a:p>
            <a:pPr marL="342900" lvl="0" indent="-342900">
              <a:lnSpc>
                <a:spcPct val="100000"/>
              </a:lnSpc>
              <a:spcBef>
                <a:spcPts val="0"/>
              </a:spcBef>
              <a:buFont typeface="Wingdings" panose="05000000000000000000" pitchFamily="2" charset="2"/>
              <a:buChar char="Q"/>
            </a:pPr>
            <a:r>
              <a:rPr lang="en-US" dirty="0" smtClean="0">
                <a:solidFill>
                  <a:prstClr val="black"/>
                </a:solidFill>
              </a:rPr>
              <a:t>E-175 Fleet: walking is</a:t>
            </a:r>
          </a:p>
          <a:p>
            <a:pPr marL="0" lvl="0" indent="0">
              <a:lnSpc>
                <a:spcPct val="100000"/>
              </a:lnSpc>
              <a:spcBef>
                <a:spcPts val="0"/>
              </a:spcBef>
              <a:buNone/>
            </a:pPr>
            <a:r>
              <a:rPr lang="en-US" dirty="0" smtClean="0">
                <a:solidFill>
                  <a:prstClr val="black"/>
                </a:solidFill>
              </a:rPr>
              <a:t>permitted under the wing</a:t>
            </a:r>
          </a:p>
          <a:p>
            <a:pPr marL="0" lvl="0" indent="0">
              <a:lnSpc>
                <a:spcPct val="100000"/>
              </a:lnSpc>
              <a:spcBef>
                <a:spcPts val="0"/>
              </a:spcBef>
              <a:buNone/>
            </a:pPr>
            <a:r>
              <a:rPr lang="en-US" dirty="0" smtClean="0">
                <a:solidFill>
                  <a:prstClr val="black"/>
                </a:solidFill>
              </a:rPr>
              <a:t>as depicted in the figure.</a:t>
            </a:r>
            <a:endParaRPr lang="en-US" dirty="0">
              <a:solidFill>
                <a:prstClr val="black"/>
              </a:solidFill>
            </a:endParaRPr>
          </a:p>
        </p:txBody>
      </p:sp>
      <p:pic>
        <p:nvPicPr>
          <p:cNvPr id="2" name="Picture 1"/>
          <p:cNvPicPr>
            <a:picLocks noChangeAspect="1"/>
          </p:cNvPicPr>
          <p:nvPr/>
        </p:nvPicPr>
        <p:blipFill>
          <a:blip r:embed="rId5"/>
          <a:stretch>
            <a:fillRect/>
          </a:stretch>
        </p:blipFill>
        <p:spPr>
          <a:xfrm>
            <a:off x="4688378" y="2667071"/>
            <a:ext cx="3566160" cy="279787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965283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Fuel Operation</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Never </a:t>
            </a:r>
            <a:r>
              <a:rPr lang="en-US" dirty="0">
                <a:solidFill>
                  <a:prstClr val="black"/>
                </a:solidFill>
              </a:rPr>
              <a:t>fuel an aircraft unless it has been chocked. Chocks prevent unintended </a:t>
            </a:r>
            <a:r>
              <a:rPr lang="en-US" dirty="0" smtClean="0">
                <a:solidFill>
                  <a:prstClr val="black"/>
                </a:solidFill>
              </a:rPr>
              <a:t>aircraft movement.</a:t>
            </a:r>
          </a:p>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All </a:t>
            </a:r>
            <a:r>
              <a:rPr lang="en-US" dirty="0">
                <a:solidFill>
                  <a:prstClr val="black"/>
                </a:solidFill>
              </a:rPr>
              <a:t>fuel servicing must be done </a:t>
            </a:r>
            <a:r>
              <a:rPr lang="en-US" dirty="0" smtClean="0">
                <a:solidFill>
                  <a:prstClr val="black"/>
                </a:solidFill>
              </a:rPr>
              <a:t>outdoors.</a:t>
            </a:r>
            <a:endParaRPr lang="en-US" dirty="0">
              <a:solidFill>
                <a:prstClr val="black"/>
              </a:solidFill>
            </a:endParaRPr>
          </a:p>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Ensure </a:t>
            </a:r>
            <a:r>
              <a:rPr lang="en-US" dirty="0">
                <a:solidFill>
                  <a:prstClr val="black"/>
                </a:solidFill>
              </a:rPr>
              <a:t>the aircraft is on level ground.</a:t>
            </a:r>
          </a:p>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Never </a:t>
            </a:r>
            <a:r>
              <a:rPr lang="en-US" dirty="0">
                <a:solidFill>
                  <a:prstClr val="black"/>
                </a:solidFill>
              </a:rPr>
              <a:t>permit a means of egress to be removed from the aircraft while fueling is in </a:t>
            </a:r>
            <a:r>
              <a:rPr lang="en-US" dirty="0" smtClean="0">
                <a:solidFill>
                  <a:prstClr val="black"/>
                </a:solidFill>
              </a:rPr>
              <a:t>progress. If </a:t>
            </a:r>
            <a:r>
              <a:rPr lang="en-US" dirty="0">
                <a:solidFill>
                  <a:prstClr val="black"/>
                </a:solidFill>
              </a:rPr>
              <a:t>egress is removed, fueling must be stopped immediately.</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76805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628650" y="339634"/>
            <a:ext cx="7886700" cy="5331231"/>
          </a:xfrm>
          <a:solidFill>
            <a:schemeClr val="bg2">
              <a:alpha val="80000"/>
            </a:schemeClr>
          </a:solidFill>
        </p:spPr>
        <p:txBody>
          <a:bodyPr>
            <a:normAutofit/>
          </a:bodyPr>
          <a:lstStyle/>
          <a:p>
            <a:pPr marL="0" indent="0" algn="ctr">
              <a:spcBef>
                <a:spcPts val="1200"/>
              </a:spcBef>
              <a:spcAft>
                <a:spcPts val="1200"/>
              </a:spcAft>
              <a:buNone/>
            </a:pPr>
            <a:r>
              <a:rPr lang="en-US" dirty="0" smtClean="0"/>
              <a:t>The airport ramp </a:t>
            </a:r>
            <a:r>
              <a:rPr lang="en-US" dirty="0"/>
              <a:t>can be </a:t>
            </a:r>
            <a:r>
              <a:rPr lang="en-US" dirty="0" smtClean="0"/>
              <a:t>busy with </a:t>
            </a:r>
            <a:r>
              <a:rPr lang="en-US" dirty="0"/>
              <a:t>congested roadways, different pieces </a:t>
            </a:r>
            <a:r>
              <a:rPr lang="en-US" dirty="0" smtClean="0"/>
              <a:t>of ground </a:t>
            </a:r>
            <a:r>
              <a:rPr lang="en-US" dirty="0"/>
              <a:t>servicing equipment, environmental hazards and various personnel working around </a:t>
            </a:r>
            <a:r>
              <a:rPr lang="en-US" dirty="0" smtClean="0"/>
              <a:t>aircraft.</a:t>
            </a:r>
          </a:p>
          <a:p>
            <a:pPr marL="0" indent="0" algn="ctr">
              <a:spcBef>
                <a:spcPts val="1200"/>
              </a:spcBef>
              <a:spcAft>
                <a:spcPts val="1200"/>
              </a:spcAft>
              <a:buNone/>
            </a:pPr>
            <a:r>
              <a:rPr lang="en-US" dirty="0" smtClean="0"/>
              <a:t>All </a:t>
            </a:r>
            <a:r>
              <a:rPr lang="en-US" dirty="0"/>
              <a:t>fuel agents must remain aware of their surroundings and notify </a:t>
            </a:r>
            <a:r>
              <a:rPr lang="en-US" dirty="0" smtClean="0"/>
              <a:t>appropriate personnel </a:t>
            </a:r>
            <a:r>
              <a:rPr lang="en-US" dirty="0"/>
              <a:t>of any hazards or safety concerns, and take immediate action to correct the </a:t>
            </a:r>
            <a:r>
              <a:rPr lang="en-US" dirty="0" smtClean="0"/>
              <a:t>hazard, when </a:t>
            </a:r>
            <a:r>
              <a:rPr lang="en-US" dirty="0"/>
              <a:t>able.</a:t>
            </a:r>
          </a:p>
          <a:p>
            <a:pPr marL="0" indent="0" algn="ctr">
              <a:spcBef>
                <a:spcPts val="1200"/>
              </a:spcBef>
              <a:spcAft>
                <a:spcPts val="1200"/>
              </a:spcAft>
              <a:buNone/>
            </a:pPr>
            <a:r>
              <a:rPr lang="en-US" b="1" dirty="0" smtClean="0"/>
              <a:t>It’s important to always remain alert and aware of your surroundings to prevent accidents that could lead to people being injured, killed or damaging aircraft and ground equipment.</a:t>
            </a:r>
            <a:endParaRPr lang="en-US" b="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461722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 Operation</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lnSpcReduction="10000"/>
          </a:bodyPr>
          <a:lstStyle/>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Never </a:t>
            </a:r>
            <a:r>
              <a:rPr lang="en-US" dirty="0">
                <a:solidFill>
                  <a:prstClr val="black"/>
                </a:solidFill>
              </a:rPr>
              <a:t>drag the fuel hose or fuel nozzle on the </a:t>
            </a:r>
            <a:r>
              <a:rPr lang="en-US" dirty="0" smtClean="0">
                <a:solidFill>
                  <a:prstClr val="black"/>
                </a:solidFill>
              </a:rPr>
              <a:t>ground.</a:t>
            </a:r>
          </a:p>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Never </a:t>
            </a:r>
            <a:r>
              <a:rPr lang="en-US" dirty="0">
                <a:solidFill>
                  <a:prstClr val="black"/>
                </a:solidFill>
              </a:rPr>
              <a:t>leave the </a:t>
            </a:r>
            <a:r>
              <a:rPr lang="en-US" dirty="0" err="1">
                <a:solidFill>
                  <a:prstClr val="black"/>
                </a:solidFill>
              </a:rPr>
              <a:t>overwing</a:t>
            </a:r>
            <a:r>
              <a:rPr lang="en-US" dirty="0">
                <a:solidFill>
                  <a:prstClr val="black"/>
                </a:solidFill>
              </a:rPr>
              <a:t> nozzle unattended in the fuel filler opening.</a:t>
            </a:r>
          </a:p>
          <a:p>
            <a:pPr marL="342900" lvl="0" indent="-342900">
              <a:lnSpc>
                <a:spcPct val="100000"/>
              </a:lnSpc>
              <a:spcBef>
                <a:spcPct val="20000"/>
              </a:spcBef>
              <a:spcAft>
                <a:spcPts val="600"/>
              </a:spcAft>
              <a:buFont typeface="Wingdings" panose="05000000000000000000" pitchFamily="2" charset="2"/>
              <a:buChar char="Q"/>
            </a:pPr>
            <a:r>
              <a:rPr lang="en-US" dirty="0" smtClean="0">
                <a:solidFill>
                  <a:prstClr val="black"/>
                </a:solidFill>
              </a:rPr>
              <a:t>Never </a:t>
            </a:r>
            <a:r>
              <a:rPr lang="en-US" dirty="0">
                <a:solidFill>
                  <a:prstClr val="black"/>
                </a:solidFill>
              </a:rPr>
              <a:t>block or fix deadman controls </a:t>
            </a:r>
            <a:r>
              <a:rPr lang="en-US" dirty="0" smtClean="0">
                <a:solidFill>
                  <a:prstClr val="black"/>
                </a:solidFill>
              </a:rPr>
              <a:t>open.</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If an interruption occurs to fueling operations and the fueling </a:t>
            </a:r>
            <a:r>
              <a:rPr lang="en-US" dirty="0" smtClean="0">
                <a:solidFill>
                  <a:prstClr val="black"/>
                </a:solidFill>
              </a:rPr>
              <a:t>connection </a:t>
            </a:r>
            <a:r>
              <a:rPr lang="en-US" dirty="0">
                <a:solidFill>
                  <a:prstClr val="black"/>
                </a:solidFill>
              </a:rPr>
              <a:t>cannot be </a:t>
            </a:r>
            <a:r>
              <a:rPr lang="en-US" dirty="0" smtClean="0">
                <a:solidFill>
                  <a:prstClr val="black"/>
                </a:solidFill>
              </a:rPr>
              <a:t>attended</a:t>
            </a:r>
            <a:r>
              <a:rPr lang="en-US" dirty="0">
                <a:solidFill>
                  <a:prstClr val="black"/>
                </a:solidFill>
              </a:rPr>
              <a:t>, the aircraft fueling nozzle </a:t>
            </a:r>
            <a:r>
              <a:rPr lang="en-US" dirty="0" smtClean="0">
                <a:solidFill>
                  <a:prstClr val="black"/>
                </a:solidFill>
              </a:rPr>
              <a:t>must </a:t>
            </a:r>
            <a:r>
              <a:rPr lang="en-US" dirty="0">
                <a:solidFill>
                  <a:prstClr val="black"/>
                </a:solidFill>
              </a:rPr>
              <a:t>be disconnected and the </a:t>
            </a:r>
            <a:r>
              <a:rPr lang="en-US" dirty="0" smtClean="0">
                <a:solidFill>
                  <a:prstClr val="black"/>
                </a:solidFill>
              </a:rPr>
              <a:t>procedure restarted.</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1392463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General Fueling Procedures</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514350" lvl="0" indent="-514350">
              <a:lnSpc>
                <a:spcPct val="100000"/>
              </a:lnSpc>
              <a:spcBef>
                <a:spcPct val="20000"/>
              </a:spcBef>
              <a:spcAft>
                <a:spcPts val="600"/>
              </a:spcAft>
              <a:buFont typeface="+mj-lt"/>
              <a:buAutoNum type="arabicPeriod"/>
            </a:pPr>
            <a:r>
              <a:rPr lang="en-US" dirty="0">
                <a:solidFill>
                  <a:prstClr val="black"/>
                </a:solidFill>
              </a:rPr>
              <a:t>Always monitor the fuel </a:t>
            </a:r>
            <a:r>
              <a:rPr lang="en-US" dirty="0" smtClean="0">
                <a:solidFill>
                  <a:prstClr val="black"/>
                </a:solidFill>
              </a:rPr>
              <a:t>control panel </a:t>
            </a:r>
            <a:r>
              <a:rPr lang="en-US" dirty="0">
                <a:solidFill>
                  <a:prstClr val="black"/>
                </a:solidFill>
              </a:rPr>
              <a:t>for warnings and error codes displayed during the fueling operation</a:t>
            </a:r>
            <a:r>
              <a:rPr lang="en-US" dirty="0" smtClean="0">
                <a:solidFill>
                  <a:prstClr val="black"/>
                </a:solidFill>
              </a:rPr>
              <a:t>.</a:t>
            </a:r>
          </a:p>
          <a:p>
            <a:pPr marL="514350" lvl="0" indent="-514350">
              <a:lnSpc>
                <a:spcPct val="100000"/>
              </a:lnSpc>
              <a:spcBef>
                <a:spcPct val="20000"/>
              </a:spcBef>
              <a:spcAft>
                <a:spcPts val="600"/>
              </a:spcAft>
              <a:buFont typeface="+mj-lt"/>
              <a:buAutoNum type="arabicPeriod"/>
            </a:pPr>
            <a:r>
              <a:rPr lang="en-US" dirty="0">
                <a:solidFill>
                  <a:prstClr val="black"/>
                </a:solidFill>
              </a:rPr>
              <a:t>Ensure the flight crew is prepared </a:t>
            </a:r>
            <a:r>
              <a:rPr lang="en-US" dirty="0" smtClean="0">
                <a:solidFill>
                  <a:prstClr val="black"/>
                </a:solidFill>
              </a:rPr>
              <a:t>for and </a:t>
            </a:r>
            <a:r>
              <a:rPr lang="en-US" dirty="0">
                <a:solidFill>
                  <a:prstClr val="black"/>
                </a:solidFill>
              </a:rPr>
              <a:t>aware that the fuel serving is about </a:t>
            </a:r>
            <a:r>
              <a:rPr lang="en-US" dirty="0" smtClean="0">
                <a:solidFill>
                  <a:prstClr val="black"/>
                </a:solidFill>
              </a:rPr>
              <a:t>to commence.</a:t>
            </a:r>
          </a:p>
          <a:p>
            <a:pPr marL="514350" lvl="0" indent="-514350">
              <a:lnSpc>
                <a:spcPct val="100000"/>
              </a:lnSpc>
              <a:spcBef>
                <a:spcPct val="20000"/>
              </a:spcBef>
              <a:spcAft>
                <a:spcPts val="600"/>
              </a:spcAft>
              <a:buFont typeface="+mj-lt"/>
              <a:buAutoNum type="arabicPeriod"/>
            </a:pPr>
            <a:r>
              <a:rPr lang="en-US" dirty="0">
                <a:solidFill>
                  <a:prstClr val="black"/>
                </a:solidFill>
              </a:rPr>
              <a:t>Ensure a GPU is connected and in use. Aircraft batteries </a:t>
            </a:r>
            <a:r>
              <a:rPr lang="en-US" dirty="0" smtClean="0">
                <a:solidFill>
                  <a:prstClr val="black"/>
                </a:solidFill>
              </a:rPr>
              <a:t>may be used to </a:t>
            </a:r>
            <a:r>
              <a:rPr lang="en-US" dirty="0">
                <a:solidFill>
                  <a:prstClr val="black"/>
                </a:solidFill>
              </a:rPr>
              <a:t>provide power to </a:t>
            </a:r>
            <a:r>
              <a:rPr lang="en-US" dirty="0" smtClean="0">
                <a:solidFill>
                  <a:prstClr val="black"/>
                </a:solidFill>
              </a:rPr>
              <a:t>the aircraft only if a </a:t>
            </a:r>
            <a:r>
              <a:rPr lang="en-US" dirty="0">
                <a:solidFill>
                  <a:prstClr val="black"/>
                </a:solidFill>
              </a:rPr>
              <a:t>GPU is </a:t>
            </a:r>
            <a:r>
              <a:rPr lang="en-US" dirty="0" smtClean="0">
                <a:solidFill>
                  <a:prstClr val="black"/>
                </a:solidFill>
              </a:rPr>
              <a:t>not available.</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450150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General Fueling Procedures</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514350" lvl="0" indent="-514350">
              <a:lnSpc>
                <a:spcPct val="100000"/>
              </a:lnSpc>
              <a:spcBef>
                <a:spcPct val="20000"/>
              </a:spcBef>
              <a:spcAft>
                <a:spcPts val="600"/>
              </a:spcAft>
              <a:buFont typeface="+mj-lt"/>
              <a:buAutoNum type="arabicPeriod" startAt="4"/>
            </a:pPr>
            <a:r>
              <a:rPr lang="en-US" dirty="0">
                <a:solidFill>
                  <a:prstClr val="black"/>
                </a:solidFill>
              </a:rPr>
              <a:t>Prior to making any fuel connections to the aircraft, ensure the fuel tender and aircraft </a:t>
            </a:r>
            <a:r>
              <a:rPr lang="en-US" dirty="0" smtClean="0">
                <a:solidFill>
                  <a:prstClr val="black"/>
                </a:solidFill>
              </a:rPr>
              <a:t>have been </a:t>
            </a:r>
            <a:r>
              <a:rPr lang="en-US" dirty="0">
                <a:solidFill>
                  <a:prstClr val="black"/>
                </a:solidFill>
              </a:rPr>
              <a:t>properly bonded </a:t>
            </a:r>
            <a:r>
              <a:rPr lang="en-US" dirty="0" smtClean="0">
                <a:solidFill>
                  <a:prstClr val="black"/>
                </a:solidFill>
              </a:rPr>
              <a:t>via an approved, fleet-specific, bonding location to </a:t>
            </a:r>
            <a:r>
              <a:rPr lang="en-US" dirty="0">
                <a:solidFill>
                  <a:prstClr val="black"/>
                </a:solidFill>
              </a:rPr>
              <a:t>prevent sparks caused by static electricity</a:t>
            </a:r>
            <a:r>
              <a:rPr lang="en-US" dirty="0" smtClean="0">
                <a:solidFill>
                  <a:prstClr val="black"/>
                </a:solidFill>
              </a:rPr>
              <a:t>.</a:t>
            </a:r>
          </a:p>
          <a:p>
            <a:pPr marL="514350" lvl="0" indent="-514350">
              <a:lnSpc>
                <a:spcPct val="100000"/>
              </a:lnSpc>
              <a:spcBef>
                <a:spcPct val="20000"/>
              </a:spcBef>
              <a:spcAft>
                <a:spcPts val="600"/>
              </a:spcAft>
              <a:buFont typeface="+mj-lt"/>
              <a:buAutoNum type="arabicPeriod" startAt="4"/>
            </a:pPr>
            <a:r>
              <a:rPr lang="en-US" dirty="0">
                <a:solidFill>
                  <a:prstClr val="black"/>
                </a:solidFill>
              </a:rPr>
              <a:t>Verify the area beneath the aircraft is and remains free of people and equipment</a:t>
            </a:r>
            <a:r>
              <a:rPr lang="en-US" dirty="0" smtClean="0">
                <a:solidFill>
                  <a:prstClr val="black"/>
                </a:solidFill>
              </a:rPr>
              <a:t>.</a:t>
            </a:r>
          </a:p>
          <a:p>
            <a:pPr marL="514350" lvl="0" indent="-514350">
              <a:lnSpc>
                <a:spcPct val="100000"/>
              </a:lnSpc>
              <a:spcBef>
                <a:spcPct val="20000"/>
              </a:spcBef>
              <a:spcAft>
                <a:spcPts val="600"/>
              </a:spcAft>
              <a:buFont typeface="+mj-lt"/>
              <a:buAutoNum type="arabicPeriod" startAt="4"/>
            </a:pPr>
            <a:r>
              <a:rPr lang="en-US" dirty="0">
                <a:solidFill>
                  <a:prstClr val="black"/>
                </a:solidFill>
              </a:rPr>
              <a:t>Always monitor the total fuel quantity in the main left and right fuel </a:t>
            </a:r>
            <a:r>
              <a:rPr lang="en-US" dirty="0" smtClean="0">
                <a:solidFill>
                  <a:prstClr val="black"/>
                </a:solidFill>
              </a:rPr>
              <a:t>tanks for imbalance limits.</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280966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General Fueling Procedures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514350" lvl="0" indent="-514350">
              <a:lnSpc>
                <a:spcPct val="100000"/>
              </a:lnSpc>
              <a:spcBef>
                <a:spcPct val="20000"/>
              </a:spcBef>
              <a:spcAft>
                <a:spcPts val="600"/>
              </a:spcAft>
              <a:buFont typeface="+mj-lt"/>
              <a:buAutoNum type="arabicPeriod" startAt="7"/>
            </a:pPr>
            <a:r>
              <a:rPr lang="en-US" dirty="0">
                <a:solidFill>
                  <a:prstClr val="black"/>
                </a:solidFill>
              </a:rPr>
              <a:t>Any time a high-level tank warning is detected, stop fueling immediately to prevent overfilling </a:t>
            </a:r>
            <a:r>
              <a:rPr lang="en-US" dirty="0" smtClean="0">
                <a:solidFill>
                  <a:prstClr val="black"/>
                </a:solidFill>
              </a:rPr>
              <a:t>the fuel </a:t>
            </a:r>
            <a:r>
              <a:rPr lang="en-US" dirty="0">
                <a:solidFill>
                  <a:prstClr val="black"/>
                </a:solidFill>
              </a:rPr>
              <a:t>tank</a:t>
            </a:r>
            <a:r>
              <a:rPr lang="en-US" dirty="0" smtClean="0">
                <a:solidFill>
                  <a:prstClr val="black"/>
                </a:solidFill>
              </a:rPr>
              <a:t>.</a:t>
            </a:r>
          </a:p>
          <a:p>
            <a:pPr marL="514350" lvl="0" indent="-514350">
              <a:lnSpc>
                <a:spcPct val="100000"/>
              </a:lnSpc>
              <a:spcBef>
                <a:spcPct val="20000"/>
              </a:spcBef>
              <a:spcAft>
                <a:spcPts val="600"/>
              </a:spcAft>
              <a:buFont typeface="+mj-lt"/>
              <a:buAutoNum type="arabicPeriod" startAt="7"/>
            </a:pPr>
            <a:r>
              <a:rPr lang="en-US" dirty="0">
                <a:solidFill>
                  <a:prstClr val="black"/>
                </a:solidFill>
              </a:rPr>
              <a:t>Fuel in automatic mode whenever possible. If fueling in manual mode, use caution when </a:t>
            </a:r>
            <a:r>
              <a:rPr lang="en-US" dirty="0" smtClean="0">
                <a:solidFill>
                  <a:prstClr val="black"/>
                </a:solidFill>
              </a:rPr>
              <a:t>fueling the </a:t>
            </a:r>
            <a:r>
              <a:rPr lang="en-US" dirty="0">
                <a:solidFill>
                  <a:prstClr val="black"/>
                </a:solidFill>
              </a:rPr>
              <a:t>tanks to higher capacities, especially during warm weather, as heat causes the fuel and </a:t>
            </a:r>
            <a:r>
              <a:rPr lang="en-US" dirty="0" smtClean="0">
                <a:solidFill>
                  <a:prstClr val="black"/>
                </a:solidFill>
              </a:rPr>
              <a:t>air inside </a:t>
            </a:r>
            <a:r>
              <a:rPr lang="en-US" dirty="0">
                <a:solidFill>
                  <a:prstClr val="black"/>
                </a:solidFill>
              </a:rPr>
              <a:t>the tanks to </a:t>
            </a:r>
            <a:r>
              <a:rPr lang="en-US" dirty="0" smtClean="0">
                <a:solidFill>
                  <a:prstClr val="black"/>
                </a:solidFill>
              </a:rPr>
              <a:t>expand and can force fuel to spill out of the tank’s vent.</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396343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Fueling with Passengers Onboard</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ts val="1200"/>
              </a:spcBef>
              <a:spcAft>
                <a:spcPts val="1200"/>
              </a:spcAft>
              <a:buFont typeface="Wingdings" panose="05000000000000000000" pitchFamily="2" charset="2"/>
              <a:buChar char="Q"/>
            </a:pPr>
            <a:r>
              <a:rPr lang="en-US" dirty="0">
                <a:solidFill>
                  <a:prstClr val="black"/>
                </a:solidFill>
              </a:rPr>
              <a:t>Fueling of Mesa </a:t>
            </a:r>
            <a:r>
              <a:rPr lang="en-US" dirty="0" smtClean="0">
                <a:solidFill>
                  <a:prstClr val="black"/>
                </a:solidFill>
              </a:rPr>
              <a:t>aircraft </a:t>
            </a:r>
            <a:r>
              <a:rPr lang="en-US" dirty="0">
                <a:solidFill>
                  <a:prstClr val="black"/>
                </a:solidFill>
              </a:rPr>
              <a:t>with passengers onboard </a:t>
            </a:r>
            <a:r>
              <a:rPr lang="en-US" dirty="0" smtClean="0">
                <a:solidFill>
                  <a:prstClr val="black"/>
                </a:solidFill>
              </a:rPr>
              <a:t>at the gate is permitted when the following exists:</a:t>
            </a:r>
          </a:p>
          <a:p>
            <a:pPr marL="800100" lvl="1" indent="-342900">
              <a:lnSpc>
                <a:spcPct val="100000"/>
              </a:lnSpc>
              <a:spcBef>
                <a:spcPts val="1200"/>
              </a:spcBef>
              <a:spcAft>
                <a:spcPts val="1200"/>
              </a:spcAft>
              <a:buFont typeface="Wingdings" panose="05000000000000000000" pitchFamily="2" charset="2"/>
              <a:buChar char="Q"/>
            </a:pPr>
            <a:r>
              <a:rPr lang="en-US" dirty="0" smtClean="0">
                <a:solidFill>
                  <a:prstClr val="black"/>
                </a:solidFill>
              </a:rPr>
              <a:t>The </a:t>
            </a:r>
            <a:r>
              <a:rPr lang="en-US" dirty="0">
                <a:solidFill>
                  <a:prstClr val="black"/>
                </a:solidFill>
              </a:rPr>
              <a:t>main cabin door </a:t>
            </a:r>
            <a:r>
              <a:rPr lang="en-US" dirty="0" smtClean="0">
                <a:solidFill>
                  <a:prstClr val="black"/>
                </a:solidFill>
              </a:rPr>
              <a:t>is and remains open with the jetbridge/airstairs connected, or door-stairs extended.</a:t>
            </a:r>
          </a:p>
          <a:p>
            <a:pPr marL="800100" lvl="1" indent="-342900">
              <a:lnSpc>
                <a:spcPct val="100000"/>
              </a:lnSpc>
              <a:spcBef>
                <a:spcPts val="1200"/>
              </a:spcBef>
              <a:spcAft>
                <a:spcPts val="1200"/>
              </a:spcAft>
              <a:buFont typeface="Wingdings" panose="05000000000000000000" pitchFamily="2" charset="2"/>
              <a:buChar char="Q"/>
            </a:pPr>
            <a:r>
              <a:rPr lang="en-US" dirty="0" smtClean="0">
                <a:solidFill>
                  <a:prstClr val="black"/>
                </a:solidFill>
              </a:rPr>
              <a:t>All </a:t>
            </a:r>
            <a:r>
              <a:rPr lang="en-US" dirty="0">
                <a:solidFill>
                  <a:prstClr val="black"/>
                </a:solidFill>
              </a:rPr>
              <a:t>aircraft exits, and the ground beneath them, must remain clear and </a:t>
            </a:r>
            <a:r>
              <a:rPr lang="en-US" dirty="0" smtClean="0">
                <a:solidFill>
                  <a:prstClr val="black"/>
                </a:solidFill>
              </a:rPr>
              <a:t>available. Nothing may obstruct an aircraft exit’s path during fueling.</a:t>
            </a:r>
            <a:endParaRPr lang="en-US"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1393518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Fueling with Passengers Onboard</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ts val="1200"/>
              </a:spcBef>
              <a:spcAft>
                <a:spcPts val="1200"/>
              </a:spcAft>
              <a:buFont typeface="Wingdings" panose="05000000000000000000" pitchFamily="2" charset="2"/>
              <a:buChar char="Q"/>
            </a:pPr>
            <a:r>
              <a:rPr lang="en-US" dirty="0">
                <a:solidFill>
                  <a:prstClr val="black"/>
                </a:solidFill>
              </a:rPr>
              <a:t>Fueling of Mesa </a:t>
            </a:r>
            <a:r>
              <a:rPr lang="en-US" dirty="0" smtClean="0">
                <a:solidFill>
                  <a:prstClr val="black"/>
                </a:solidFill>
              </a:rPr>
              <a:t>aircraft away from the gate is permitted when the following exists:</a:t>
            </a:r>
          </a:p>
          <a:p>
            <a:pPr marL="800100" lvl="1" indent="-342900">
              <a:lnSpc>
                <a:spcPct val="100000"/>
              </a:lnSpc>
              <a:spcBef>
                <a:spcPts val="1200"/>
              </a:spcBef>
              <a:spcAft>
                <a:spcPts val="1200"/>
              </a:spcAft>
              <a:buFont typeface="Wingdings" panose="05000000000000000000" pitchFamily="2" charset="2"/>
              <a:buChar char="Q"/>
            </a:pPr>
            <a:r>
              <a:rPr lang="en-US" dirty="0" smtClean="0">
                <a:solidFill>
                  <a:prstClr val="black"/>
                </a:solidFill>
              </a:rPr>
              <a:t>All </a:t>
            </a:r>
            <a:r>
              <a:rPr lang="en-US" dirty="0">
                <a:solidFill>
                  <a:prstClr val="black"/>
                </a:solidFill>
              </a:rPr>
              <a:t>aircraft exits, and the ground beneath them, </a:t>
            </a:r>
            <a:r>
              <a:rPr lang="en-US" dirty="0" smtClean="0">
                <a:solidFill>
                  <a:prstClr val="black"/>
                </a:solidFill>
              </a:rPr>
              <a:t>are and remain </a:t>
            </a:r>
            <a:r>
              <a:rPr lang="en-US" dirty="0">
                <a:solidFill>
                  <a:prstClr val="black"/>
                </a:solidFill>
              </a:rPr>
              <a:t>clear and </a:t>
            </a:r>
            <a:r>
              <a:rPr lang="en-US" dirty="0" smtClean="0">
                <a:solidFill>
                  <a:prstClr val="black"/>
                </a:solidFill>
              </a:rPr>
              <a:t>available. Nothing may obstruct an aircraft exit’s path during fueling.</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All aircraft engines must be shut </a:t>
            </a:r>
            <a:r>
              <a:rPr lang="en-US" dirty="0" smtClean="0">
                <a:solidFill>
                  <a:prstClr val="black"/>
                </a:solidFill>
              </a:rPr>
              <a:t>down.</a:t>
            </a:r>
          </a:p>
          <a:p>
            <a:pPr marL="800100" lvl="1" indent="-342900">
              <a:lnSpc>
                <a:spcPct val="100000"/>
              </a:lnSpc>
              <a:spcBef>
                <a:spcPts val="1200"/>
              </a:spcBef>
              <a:spcAft>
                <a:spcPts val="1200"/>
              </a:spcAft>
              <a:buFont typeface="Wingdings" panose="05000000000000000000" pitchFamily="2" charset="2"/>
              <a:buChar char="Q"/>
            </a:pPr>
            <a:r>
              <a:rPr lang="en-US" dirty="0" smtClean="0">
                <a:solidFill>
                  <a:prstClr val="black"/>
                </a:solidFill>
              </a:rPr>
              <a:t>Fueling personnel must have contact with the flight crew during fueling away from the gate.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348227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Defueling Policies</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Autofit/>
          </a:bodyPr>
          <a:lstStyle/>
          <a:p>
            <a:pPr marL="342900" lvl="0" indent="-342900">
              <a:lnSpc>
                <a:spcPct val="100000"/>
              </a:lnSpc>
              <a:spcBef>
                <a:spcPts val="600"/>
              </a:spcBef>
              <a:spcAft>
                <a:spcPts val="600"/>
              </a:spcAft>
              <a:buFont typeface="Wingdings" panose="05000000000000000000" pitchFamily="2" charset="2"/>
              <a:buChar char="Q"/>
            </a:pPr>
            <a:r>
              <a:rPr lang="en-US" sz="1600" dirty="0" smtClean="0">
                <a:solidFill>
                  <a:prstClr val="black"/>
                </a:solidFill>
              </a:rPr>
              <a:t>No fuel removed from an aircraft with potential contamination can be permitted to be reintroduced into any aircraft, fuel truck or fuel farm facility.</a:t>
            </a:r>
          </a:p>
          <a:p>
            <a:pPr marL="342900" lvl="0" indent="-342900">
              <a:lnSpc>
                <a:spcPct val="100000"/>
              </a:lnSpc>
              <a:spcBef>
                <a:spcPts val="600"/>
              </a:spcBef>
              <a:spcAft>
                <a:spcPts val="600"/>
              </a:spcAft>
              <a:buFont typeface="Wingdings" panose="05000000000000000000" pitchFamily="2" charset="2"/>
              <a:buChar char="Q"/>
            </a:pPr>
            <a:r>
              <a:rPr lang="en-US" sz="1600" dirty="0" smtClean="0">
                <a:solidFill>
                  <a:prstClr val="black"/>
                </a:solidFill>
              </a:rPr>
              <a:t>Fuel removed from Mesa aircraft during a defueling procedure may only be placed back into a Mesa aircraft, and must go through filtration again prior to reintroduction.</a:t>
            </a:r>
          </a:p>
          <a:p>
            <a:pPr marL="342900" lvl="0" indent="-342900">
              <a:lnSpc>
                <a:spcPct val="100000"/>
              </a:lnSpc>
              <a:spcBef>
                <a:spcPts val="600"/>
              </a:spcBef>
              <a:spcAft>
                <a:spcPts val="600"/>
              </a:spcAft>
              <a:buFont typeface="Wingdings" panose="05000000000000000000" pitchFamily="2" charset="2"/>
              <a:buChar char="Q"/>
            </a:pPr>
            <a:r>
              <a:rPr lang="en-US" sz="1600" dirty="0" smtClean="0">
                <a:solidFill>
                  <a:prstClr val="black"/>
                </a:solidFill>
              </a:rPr>
              <a:t>Prior to the reintroduction of fuel, the following must occur:</a:t>
            </a:r>
          </a:p>
          <a:p>
            <a:pPr marL="800100" lvl="1" indent="-342900">
              <a:lnSpc>
                <a:spcPct val="100000"/>
              </a:lnSpc>
              <a:spcBef>
                <a:spcPts val="600"/>
              </a:spcBef>
              <a:spcAft>
                <a:spcPts val="600"/>
              </a:spcAft>
              <a:buFont typeface="Wingdings" panose="05000000000000000000" pitchFamily="2" charset="2"/>
              <a:buChar char="Q"/>
            </a:pPr>
            <a:r>
              <a:rPr lang="en-US" sz="1600" dirty="0" smtClean="0">
                <a:solidFill>
                  <a:prstClr val="black"/>
                </a:solidFill>
              </a:rPr>
              <a:t>Fuel will be filtered in accordance with the ATA 103, or equivalent standard.</a:t>
            </a:r>
          </a:p>
          <a:p>
            <a:pPr marL="800100" lvl="1" indent="-342900">
              <a:lnSpc>
                <a:spcPct val="100000"/>
              </a:lnSpc>
              <a:spcBef>
                <a:spcPts val="600"/>
              </a:spcBef>
              <a:spcAft>
                <a:spcPts val="600"/>
              </a:spcAft>
              <a:buFont typeface="Wingdings" panose="05000000000000000000" pitchFamily="2" charset="2"/>
              <a:buChar char="Q"/>
            </a:pPr>
            <a:r>
              <a:rPr lang="en-US" sz="1600" dirty="0" smtClean="0">
                <a:solidFill>
                  <a:prstClr val="black"/>
                </a:solidFill>
              </a:rPr>
              <a:t>All defuel equipment must be visually inspected prior to each defueling operation to ensure that it is free from evidence of microbial growth or contamination.</a:t>
            </a:r>
          </a:p>
          <a:p>
            <a:pPr marL="342900" lvl="0" indent="-342900">
              <a:lnSpc>
                <a:spcPct val="100000"/>
              </a:lnSpc>
              <a:spcBef>
                <a:spcPts val="600"/>
              </a:spcBef>
              <a:spcAft>
                <a:spcPts val="600"/>
              </a:spcAft>
              <a:buFont typeface="Wingdings" panose="05000000000000000000" pitchFamily="2" charset="2"/>
              <a:buChar char="Q"/>
            </a:pPr>
            <a:r>
              <a:rPr lang="en-US" sz="1600" dirty="0" smtClean="0">
                <a:solidFill>
                  <a:prstClr val="black"/>
                </a:solidFill>
              </a:rPr>
              <a:t>Normal suction defueling for aircraft may be performed by the fuel vendor without the assistance of maintenance personnel. All other defueling operations are required to be performed by, or under the direct control of, Mesa maintenance personnel.</a:t>
            </a:r>
          </a:p>
          <a:p>
            <a:pPr marL="342900" lvl="0" indent="-342900">
              <a:lnSpc>
                <a:spcPct val="100000"/>
              </a:lnSpc>
              <a:spcBef>
                <a:spcPts val="600"/>
              </a:spcBef>
              <a:spcAft>
                <a:spcPts val="600"/>
              </a:spcAft>
              <a:buFont typeface="Wingdings" panose="05000000000000000000" pitchFamily="2" charset="2"/>
              <a:buChar char="Q"/>
            </a:pPr>
            <a:r>
              <a:rPr lang="en-US" sz="1600" dirty="0" smtClean="0">
                <a:solidFill>
                  <a:prstClr val="black"/>
                </a:solidFill>
              </a:rPr>
              <a:t>Fuel removed from an aircraft because of possible contamination shall be held in quarantine until laboratory tests have been performed to determine its acceptability.</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851160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Fuel Basics</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0" indent="0" algn="ctr">
              <a:buNone/>
            </a:pPr>
            <a:endParaRPr lang="en-US" dirty="0" smtClean="0"/>
          </a:p>
          <a:p>
            <a:pPr marL="0" indent="0" algn="ctr">
              <a:buNone/>
            </a:pPr>
            <a:endParaRPr lang="en-US" dirty="0" smtClean="0"/>
          </a:p>
          <a:p>
            <a:pPr marL="0" indent="0" algn="ctr">
              <a:buNone/>
            </a:pPr>
            <a:r>
              <a:rPr lang="en-US" dirty="0" smtClean="0"/>
              <a:t>Please </a:t>
            </a:r>
            <a:r>
              <a:rPr lang="en-US" dirty="0" smtClean="0"/>
              <a:t>continue to the Fuel Basics test. A score of 75% or higher is required to pass</a:t>
            </a:r>
            <a:r>
              <a:rPr lang="en-US" dirty="0" smtClean="0"/>
              <a:t>.</a:t>
            </a:r>
            <a:endParaRPr lang="en-US"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1612659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Mesa Airlines, Inc. Manual #310</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lstStyle/>
          <a:p>
            <a:pPr>
              <a:buFont typeface="Wingdings" panose="05000000000000000000" pitchFamily="2" charset="2"/>
              <a:buChar char="Q"/>
            </a:pPr>
            <a:r>
              <a:rPr lang="en-US" dirty="0" smtClean="0"/>
              <a:t>All fueling policies and procedures can be found in the Mesa Fuel Manual (Manual #310) which is available online on the Mesa TechPubs page:</a:t>
            </a:r>
          </a:p>
          <a:p>
            <a:pPr marL="0" indent="0" algn="ctr">
              <a:spcBef>
                <a:spcPts val="1200"/>
              </a:spcBef>
              <a:spcAft>
                <a:spcPts val="600"/>
              </a:spcAft>
              <a:buNone/>
            </a:pPr>
            <a:r>
              <a:rPr lang="en-US" dirty="0" smtClean="0">
                <a:hlinkClick r:id="rId5"/>
              </a:rPr>
              <a:t>http://mesanet.mesa-air.com/TechPubs/</a:t>
            </a:r>
            <a:endParaRPr lang="en-US" dirty="0" smtClean="0"/>
          </a:p>
          <a:p>
            <a:pPr>
              <a:buFont typeface="Wingdings" panose="05000000000000000000" pitchFamily="2" charset="2"/>
              <a:buChar char="Q"/>
            </a:pPr>
            <a:endParaRPr lang="en-US" dirty="0" smtClean="0"/>
          </a:p>
          <a:p>
            <a:pPr marL="0" indent="0">
              <a:buNone/>
            </a:pPr>
            <a:endParaRPr lang="en-US" dirty="0" smtClean="0"/>
          </a:p>
          <a:p>
            <a:pPr>
              <a:buFont typeface="Wingdings" panose="05000000000000000000" pitchFamily="2" charset="2"/>
              <a:buChar char="Q"/>
            </a:pPr>
            <a:r>
              <a:rPr lang="en-US" dirty="0" smtClean="0"/>
              <a:t>The policies and procedures in the Fuel Manual </a:t>
            </a:r>
            <a:r>
              <a:rPr lang="en-US" b="1" dirty="0" smtClean="0"/>
              <a:t>must</a:t>
            </a:r>
            <a:r>
              <a:rPr lang="en-US" dirty="0" smtClean="0"/>
              <a:t> be adhered to when fueling Mesa aircraft.</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
        <p:nvSpPr>
          <p:cNvPr id="8" name="TextBox 7"/>
          <p:cNvSpPr txBox="1"/>
          <p:nvPr/>
        </p:nvSpPr>
        <p:spPr>
          <a:xfrm rot="10800000" flipV="1">
            <a:off x="2544747" y="3495196"/>
            <a:ext cx="4054506" cy="442674"/>
          </a:xfrm>
          <a:prstGeom prst="flowChartAlternateProces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dirty="0" smtClean="0"/>
              <a:t>Note: A login is </a:t>
            </a:r>
            <a:r>
              <a:rPr lang="en-US" sz="2000" u="sng" dirty="0" smtClean="0"/>
              <a:t>not</a:t>
            </a:r>
            <a:r>
              <a:rPr lang="en-US" sz="2000" dirty="0" smtClean="0"/>
              <a:t> required. </a:t>
            </a:r>
            <a:endParaRPr lang="en-US" sz="2000" dirty="0"/>
          </a:p>
        </p:txBody>
      </p:sp>
    </p:spTree>
    <p:custDataLst>
      <p:tags r:id="rId1"/>
    </p:custDataLst>
    <p:extLst>
      <p:ext uri="{BB962C8B-B14F-4D97-AF65-F5344CB8AC3E}">
        <p14:creationId xmlns:p14="http://schemas.microsoft.com/office/powerpoint/2010/main" val="42472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Mesa Airlines, Inc. Manual #310</a:t>
            </a:r>
          </a:p>
        </p:txBody>
      </p:sp>
      <p:sp>
        <p:nvSpPr>
          <p:cNvPr id="10" name="Content Placeholder 9"/>
          <p:cNvSpPr>
            <a:spLocks noGrp="1"/>
          </p:cNvSpPr>
          <p:nvPr>
            <p:ph idx="1"/>
          </p:nvPr>
        </p:nvSpPr>
        <p:spPr>
          <a:xfrm>
            <a:off x="628650" y="1319527"/>
            <a:ext cx="7886700" cy="4438722"/>
          </a:xfrm>
          <a:solidFill>
            <a:schemeClr val="bg2">
              <a:alpha val="80000"/>
            </a:schemeClr>
          </a:solidFill>
        </p:spPr>
        <p:txBody>
          <a:bodyPr>
            <a:normAutofit/>
          </a:bodyPr>
          <a:lstStyle/>
          <a:p>
            <a:pPr marL="0" indent="0">
              <a:spcBef>
                <a:spcPts val="1200"/>
              </a:spcBef>
              <a:spcAft>
                <a:spcPts val="1200"/>
              </a:spcAft>
              <a:buNone/>
            </a:pPr>
            <a:r>
              <a:rPr lang="en-US" sz="3000" dirty="0" smtClean="0"/>
              <a:t>Always use the most current revision of the Mesa Fuel Manual from the Mesa TechPubs website.</a:t>
            </a:r>
          </a:p>
          <a:p>
            <a:pPr>
              <a:spcBef>
                <a:spcPts val="1200"/>
              </a:spcBef>
              <a:spcAft>
                <a:spcPts val="1200"/>
              </a:spcAft>
              <a:buFont typeface="Wingdings" panose="05000000000000000000" pitchFamily="2" charset="2"/>
              <a:buChar char="Q"/>
            </a:pPr>
            <a:r>
              <a:rPr lang="en-US" sz="2600" dirty="0" smtClean="0"/>
              <a:t>General precautions and procedures are in </a:t>
            </a:r>
            <a:r>
              <a:rPr lang="en-US" sz="2600" i="1" dirty="0" smtClean="0"/>
              <a:t>Chapter #2</a:t>
            </a:r>
            <a:r>
              <a:rPr lang="en-US" sz="2600" dirty="0" smtClean="0"/>
              <a:t>.</a:t>
            </a:r>
          </a:p>
          <a:p>
            <a:pPr>
              <a:spcBef>
                <a:spcPts val="1200"/>
              </a:spcBef>
              <a:spcAft>
                <a:spcPts val="1200"/>
              </a:spcAft>
              <a:buFont typeface="Wingdings" panose="05000000000000000000" pitchFamily="2" charset="2"/>
              <a:buChar char="Q"/>
            </a:pPr>
            <a:r>
              <a:rPr lang="en-US" sz="2600" dirty="0" smtClean="0"/>
              <a:t>Procedures for the CRJ aircraft fleet are in </a:t>
            </a:r>
            <a:r>
              <a:rPr lang="en-US" sz="2600" i="1" dirty="0" smtClean="0"/>
              <a:t>Chapter #3</a:t>
            </a:r>
            <a:r>
              <a:rPr lang="en-US" sz="2600" dirty="0" smtClean="0"/>
              <a:t>.</a:t>
            </a:r>
          </a:p>
          <a:p>
            <a:pPr>
              <a:spcBef>
                <a:spcPts val="1200"/>
              </a:spcBef>
              <a:spcAft>
                <a:spcPts val="1200"/>
              </a:spcAft>
              <a:buFont typeface="Wingdings" panose="05000000000000000000" pitchFamily="2" charset="2"/>
              <a:buChar char="Q"/>
            </a:pPr>
            <a:r>
              <a:rPr lang="en-US" sz="2600" dirty="0" smtClean="0"/>
              <a:t>Procedures for the E-175 aircraft are in </a:t>
            </a:r>
            <a:r>
              <a:rPr lang="en-US" sz="2600" i="1" dirty="0" smtClean="0"/>
              <a:t>Chapter #4</a:t>
            </a:r>
            <a:r>
              <a:rPr lang="en-US" sz="2600" dirty="0" smtClean="0"/>
              <a:t>.</a:t>
            </a:r>
            <a:endParaRPr lang="en-US" sz="2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
        <p:nvSpPr>
          <p:cNvPr id="7" name="TextBox 6"/>
          <p:cNvSpPr txBox="1"/>
          <p:nvPr/>
        </p:nvSpPr>
        <p:spPr>
          <a:xfrm>
            <a:off x="809368" y="4746833"/>
            <a:ext cx="7525264" cy="715089"/>
          </a:xfrm>
          <a:prstGeom prst="roundRect">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ALL PERSONNEL </a:t>
            </a:r>
            <a:r>
              <a:rPr lang="en-US" b="1" dirty="0" smtClean="0"/>
              <a:t>MUST</a:t>
            </a:r>
            <a:r>
              <a:rPr lang="en-US" dirty="0" smtClean="0"/>
              <a:t> FOLLOW ALL POLICIES AND PROCEDURES OF THE FUEL MANUAL WHEN FUELING MESA AIRLINES, INC. AIRCRAFT.</a:t>
            </a:r>
            <a:endParaRPr lang="en-US" dirty="0"/>
          </a:p>
        </p:txBody>
      </p:sp>
    </p:spTree>
    <p:custDataLst>
      <p:tags r:id="rId1"/>
    </p:custDataLst>
    <p:extLst>
      <p:ext uri="{BB962C8B-B14F-4D97-AF65-F5344CB8AC3E}">
        <p14:creationId xmlns:p14="http://schemas.microsoft.com/office/powerpoint/2010/main" val="2782470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Noncompliance</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algn="ctr">
              <a:spcBef>
                <a:spcPts val="0"/>
              </a:spcBef>
              <a:buFont typeface="Wingdings" panose="05000000000000000000" pitchFamily="2" charset="2"/>
              <a:buChar char="Q"/>
            </a:pPr>
            <a:endParaRPr lang="en-US" sz="600" dirty="0" smtClean="0"/>
          </a:p>
          <a:p>
            <a:pPr marL="0" indent="0" algn="ctr">
              <a:spcBef>
                <a:spcPts val="1200"/>
              </a:spcBef>
              <a:spcAft>
                <a:spcPts val="1200"/>
              </a:spcAft>
              <a:buNone/>
            </a:pPr>
            <a:r>
              <a:rPr lang="en-US" dirty="0" smtClean="0"/>
              <a:t>All safety hazards should be reported to Mesa’s Manager of Airport Ops &amp; Safety Assurance and the Vice President of Safety and Security.</a:t>
            </a:r>
          </a:p>
          <a:p>
            <a:pPr marL="0" indent="0">
              <a:spcBef>
                <a:spcPts val="600"/>
              </a:spcBef>
              <a:spcAft>
                <a:spcPts val="600"/>
              </a:spcAft>
              <a:buNone/>
            </a:pPr>
            <a:r>
              <a:rPr lang="en-US" sz="2400" dirty="0" smtClean="0"/>
              <a:t>Hazards can include:</a:t>
            </a:r>
          </a:p>
          <a:p>
            <a:pPr>
              <a:spcBef>
                <a:spcPts val="600"/>
              </a:spcBef>
              <a:spcAft>
                <a:spcPts val="600"/>
              </a:spcAft>
            </a:pPr>
            <a:r>
              <a:rPr lang="en-US" sz="2400" dirty="0" smtClean="0"/>
              <a:t>Policy and procedural noncompliance</a:t>
            </a:r>
          </a:p>
          <a:p>
            <a:pPr>
              <a:spcBef>
                <a:spcPts val="600"/>
              </a:spcBef>
              <a:spcAft>
                <a:spcPts val="600"/>
              </a:spcAft>
            </a:pPr>
            <a:r>
              <a:rPr lang="en-US" sz="2400" dirty="0" smtClean="0"/>
              <a:t>Unsafe practices</a:t>
            </a:r>
          </a:p>
          <a:p>
            <a:pPr>
              <a:spcBef>
                <a:spcPts val="600"/>
              </a:spcBef>
              <a:spcAft>
                <a:spcPts val="600"/>
              </a:spcAft>
            </a:pPr>
            <a:r>
              <a:rPr lang="en-US" sz="2400" dirty="0" smtClean="0"/>
              <a:t>Situations that could impact the safety of flight</a:t>
            </a:r>
            <a:endParaRPr lang="en-US" sz="2400" dirty="0"/>
          </a:p>
          <a:p>
            <a:pPr marL="0" indent="0" algn="ctr">
              <a:spcBef>
                <a:spcPts val="1200"/>
              </a:spcBef>
              <a:spcAft>
                <a:spcPts val="1200"/>
              </a:spcAft>
              <a:buNone/>
            </a:pPr>
            <a:r>
              <a:rPr lang="en-US" dirty="0" smtClean="0"/>
              <a:t>Reports can be sent to </a:t>
            </a:r>
            <a:r>
              <a:rPr lang="en-US" dirty="0" smtClean="0">
                <a:hlinkClick r:id="rId5"/>
              </a:rPr>
              <a:t>Fuel@mesa-air.com</a:t>
            </a:r>
            <a:r>
              <a:rPr lang="en-US" dirty="0" smtClean="0"/>
              <a:t>. </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72174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Fire - Emergency Response</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514350" indent="-514350">
              <a:spcBef>
                <a:spcPts val="1200"/>
              </a:spcBef>
              <a:spcAft>
                <a:spcPts val="1200"/>
              </a:spcAft>
              <a:buFont typeface="+mj-lt"/>
              <a:buAutoNum type="arabicPeriod"/>
            </a:pPr>
            <a:r>
              <a:rPr lang="en-US" b="1" dirty="0" smtClean="0">
                <a:solidFill>
                  <a:srgbClr val="FF0000"/>
                </a:solidFill>
              </a:rPr>
              <a:t>STOP FUELING IMMEDIATELY </a:t>
            </a:r>
            <a:r>
              <a:rPr lang="en-US" dirty="0" smtClean="0"/>
              <a:t>- use the emergency shut-off mechanism if necessary.</a:t>
            </a:r>
          </a:p>
          <a:p>
            <a:pPr marL="514350" indent="-514350">
              <a:spcBef>
                <a:spcPts val="1200"/>
              </a:spcBef>
              <a:spcAft>
                <a:spcPts val="1200"/>
              </a:spcAft>
              <a:buFont typeface="+mj-lt"/>
              <a:buAutoNum type="arabicPeriod"/>
            </a:pPr>
            <a:r>
              <a:rPr lang="en-US" dirty="0" smtClean="0"/>
              <a:t>Notify the flight crew and direct an evacuation.</a:t>
            </a:r>
          </a:p>
          <a:p>
            <a:pPr marL="0" lvl="1" indent="0" algn="ctr">
              <a:spcBef>
                <a:spcPts val="600"/>
              </a:spcBef>
              <a:spcAft>
                <a:spcPts val="600"/>
              </a:spcAft>
              <a:buNone/>
            </a:pPr>
            <a:r>
              <a:rPr lang="en-US" sz="2200" dirty="0" smtClean="0"/>
              <a:t>Use any communication possible, including fuel panel interphone, face-to-face communication or relaying via another ramp employee if you’re unable to do so.</a:t>
            </a:r>
          </a:p>
          <a:p>
            <a:pPr marL="514350" indent="-514350">
              <a:spcBef>
                <a:spcPts val="1200"/>
              </a:spcBef>
              <a:spcAft>
                <a:spcPts val="1200"/>
              </a:spcAft>
              <a:buFont typeface="+mj-lt"/>
              <a:buAutoNum type="arabicPeriod"/>
            </a:pPr>
            <a:r>
              <a:rPr lang="en-US" dirty="0" smtClean="0"/>
              <a:t>Notify the fire department immediately.</a:t>
            </a:r>
          </a:p>
          <a:p>
            <a:pPr marL="514350" indent="-514350">
              <a:spcBef>
                <a:spcPts val="1200"/>
              </a:spcBef>
              <a:spcAft>
                <a:spcPts val="1200"/>
              </a:spcAft>
              <a:buFont typeface="+mj-lt"/>
              <a:buAutoNum type="arabicPeriod"/>
            </a:pPr>
            <a:r>
              <a:rPr lang="en-US" dirty="0" smtClean="0"/>
              <a:t>Fight the fire using available ramp equipment.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1016106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Spills - Emergency Response</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fontScale="92500" lnSpcReduction="20000"/>
          </a:bodyPr>
          <a:lstStyle/>
          <a:p>
            <a:pPr marL="0" indent="0">
              <a:spcBef>
                <a:spcPts val="600"/>
              </a:spcBef>
              <a:spcAft>
                <a:spcPts val="600"/>
              </a:spcAft>
              <a:buNone/>
            </a:pPr>
            <a:r>
              <a:rPr lang="en-US" sz="2700" b="1" dirty="0" smtClean="0"/>
              <a:t>Categories</a:t>
            </a:r>
          </a:p>
          <a:p>
            <a:pPr marL="457200" lvl="1">
              <a:spcBef>
                <a:spcPts val="600"/>
              </a:spcBef>
              <a:spcAft>
                <a:spcPts val="600"/>
              </a:spcAft>
              <a:buFont typeface="Wingdings" panose="05000000000000000000" pitchFamily="2" charset="2"/>
              <a:buChar char="Q"/>
            </a:pPr>
            <a:r>
              <a:rPr lang="en-US" dirty="0" smtClean="0"/>
              <a:t>Small – a pint or less than eighteen square-inches</a:t>
            </a:r>
          </a:p>
          <a:p>
            <a:pPr marL="457200" lvl="1">
              <a:spcBef>
                <a:spcPts val="600"/>
              </a:spcBef>
              <a:spcAft>
                <a:spcPts val="600"/>
              </a:spcAft>
              <a:buFont typeface="Wingdings" panose="05000000000000000000" pitchFamily="2" charset="2"/>
              <a:buChar char="Q"/>
            </a:pPr>
            <a:r>
              <a:rPr lang="en-US" dirty="0" smtClean="0"/>
              <a:t>Medium – eighteen square-inches up to six square-feet</a:t>
            </a:r>
          </a:p>
          <a:p>
            <a:pPr marL="457200" lvl="1">
              <a:spcBef>
                <a:spcPts val="600"/>
              </a:spcBef>
              <a:spcAft>
                <a:spcPts val="600"/>
              </a:spcAft>
              <a:buFont typeface="Wingdings" panose="05000000000000000000" pitchFamily="2" charset="2"/>
              <a:buChar char="Q"/>
            </a:pPr>
            <a:r>
              <a:rPr lang="en-US" dirty="0" smtClean="0"/>
              <a:t>Large – six square-feet or if the leak is continuous</a:t>
            </a:r>
            <a:endParaRPr lang="en-US" dirty="0"/>
          </a:p>
          <a:p>
            <a:pPr marL="0" indent="0">
              <a:spcBef>
                <a:spcPts val="600"/>
              </a:spcBef>
              <a:spcAft>
                <a:spcPts val="600"/>
              </a:spcAft>
              <a:buNone/>
            </a:pPr>
            <a:r>
              <a:rPr lang="en-US" sz="2700" b="1" dirty="0" smtClean="0"/>
              <a:t>Response</a:t>
            </a:r>
          </a:p>
          <a:p>
            <a:pPr marL="457200" lvl="1">
              <a:spcBef>
                <a:spcPts val="600"/>
              </a:spcBef>
              <a:spcAft>
                <a:spcPts val="600"/>
              </a:spcAft>
              <a:buFont typeface="Wingdings" panose="05000000000000000000" pitchFamily="2" charset="2"/>
              <a:buChar char="Q"/>
            </a:pPr>
            <a:r>
              <a:rPr lang="en-US" dirty="0" smtClean="0"/>
              <a:t>Stop fueling, either by normal operation or the emergency shut-off, and </a:t>
            </a:r>
            <a:r>
              <a:rPr lang="en-US" dirty="0"/>
              <a:t>determine the source of the </a:t>
            </a:r>
            <a:r>
              <a:rPr lang="en-US" dirty="0" smtClean="0"/>
              <a:t>leak.</a:t>
            </a:r>
          </a:p>
          <a:p>
            <a:pPr marL="457200" lvl="1">
              <a:spcBef>
                <a:spcPts val="600"/>
              </a:spcBef>
              <a:spcAft>
                <a:spcPts val="600"/>
              </a:spcAft>
              <a:buFont typeface="Wingdings" panose="05000000000000000000" pitchFamily="2" charset="2"/>
              <a:buChar char="Q"/>
            </a:pPr>
            <a:r>
              <a:rPr lang="en-US" dirty="0" smtClean="0"/>
              <a:t>Notify the flight crew and confirm if an evacuation is needed.</a:t>
            </a:r>
          </a:p>
          <a:p>
            <a:pPr marL="457200" lvl="1">
              <a:spcBef>
                <a:spcPts val="600"/>
              </a:spcBef>
              <a:spcAft>
                <a:spcPts val="600"/>
              </a:spcAft>
              <a:buFont typeface="Wingdings" panose="05000000000000000000" pitchFamily="2" charset="2"/>
              <a:buChar char="Q"/>
            </a:pPr>
            <a:r>
              <a:rPr lang="en-US" dirty="0" smtClean="0"/>
              <a:t>Medium/Large spills need to be continuously monitored by someone equipped with at least 1 dry chemical extinguisher that is 20 lbs. (9 kg) or larger.</a:t>
            </a:r>
          </a:p>
          <a:p>
            <a:pPr marL="0" lvl="2" indent="0" algn="ctr">
              <a:spcBef>
                <a:spcPts val="600"/>
              </a:spcBef>
              <a:spcAft>
                <a:spcPts val="600"/>
              </a:spcAft>
              <a:buNone/>
            </a:pPr>
            <a:r>
              <a:rPr lang="en-US" sz="2100" b="1" dirty="0" smtClean="0"/>
              <a:t>Notify the fire department/airport personnel for all medium/large spills.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413680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Smoking</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algn="ctr">
              <a:spcBef>
                <a:spcPts val="0"/>
              </a:spcBef>
              <a:buFont typeface="Wingdings" panose="05000000000000000000" pitchFamily="2" charset="2"/>
              <a:buChar char="Q"/>
            </a:pPr>
            <a:endParaRPr lang="en-US" sz="600" dirty="0" smtClean="0"/>
          </a:p>
          <a:p>
            <a:pPr algn="ctr">
              <a:spcBef>
                <a:spcPts val="1200"/>
              </a:spcBef>
              <a:spcAft>
                <a:spcPts val="1200"/>
              </a:spcAft>
              <a:buFont typeface="Wingdings" panose="05000000000000000000" pitchFamily="2" charset="2"/>
              <a:buChar char="Q"/>
            </a:pPr>
            <a:r>
              <a:rPr lang="en-US" dirty="0" smtClean="0"/>
              <a:t>Smoking </a:t>
            </a:r>
            <a:r>
              <a:rPr lang="en-US" dirty="0"/>
              <a:t>is prohibited within and around 50 ft. of fueling trucks or equipment</a:t>
            </a:r>
            <a:r>
              <a:rPr lang="en-US" dirty="0" smtClean="0"/>
              <a:t>, aircraft, </a:t>
            </a:r>
            <a:r>
              <a:rPr lang="en-US" dirty="0"/>
              <a:t>where </a:t>
            </a:r>
            <a:r>
              <a:rPr lang="en-US" dirty="0" smtClean="0"/>
              <a:t>fueling equipment </a:t>
            </a:r>
            <a:r>
              <a:rPr lang="en-US" dirty="0"/>
              <a:t>is stored and within 50 ft. of the fuel farm or any fuel storage </a:t>
            </a:r>
            <a:r>
              <a:rPr lang="en-US" dirty="0" smtClean="0"/>
              <a:t>facilities.</a:t>
            </a:r>
          </a:p>
          <a:p>
            <a:pPr marL="0" indent="0" algn="ctr">
              <a:spcBef>
                <a:spcPts val="1200"/>
              </a:spcBef>
              <a:spcAft>
                <a:spcPts val="1200"/>
              </a:spcAft>
              <a:buNone/>
            </a:pPr>
            <a:endParaRPr lang="en-US" dirty="0" smtClean="0"/>
          </a:p>
          <a:p>
            <a:pPr algn="ctr">
              <a:spcBef>
                <a:spcPts val="1200"/>
              </a:spcBef>
              <a:spcAft>
                <a:spcPts val="1200"/>
              </a:spcAft>
              <a:buFont typeface="Wingdings" panose="05000000000000000000" pitchFamily="2" charset="2"/>
              <a:buChar char="Q"/>
            </a:pPr>
            <a:r>
              <a:rPr lang="en-US" dirty="0" smtClean="0"/>
              <a:t>Smoking, or any open flame, could ignite fuel vapors that are close by and cause a fire or explosion that leads to injury or death.</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493870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smtClean="0"/>
              <a:t>Lightning</a:t>
            </a:r>
            <a:endParaRPr lang="en-US" dirty="0"/>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Autofit/>
          </a:bodyPr>
          <a:lstStyle/>
          <a:p>
            <a:pPr marL="228600" lvl="1">
              <a:spcBef>
                <a:spcPts val="1200"/>
              </a:spcBef>
              <a:spcAft>
                <a:spcPts val="1200"/>
              </a:spcAft>
              <a:buFont typeface="Wingdings" panose="05000000000000000000" pitchFamily="2" charset="2"/>
              <a:buChar char="Q"/>
            </a:pPr>
            <a:r>
              <a:rPr lang="en-US" sz="2600" dirty="0" smtClean="0"/>
              <a:t>Fueling operations shall be suspended where lightning is present in the immediate vicinity of the airport.</a:t>
            </a:r>
          </a:p>
          <a:p>
            <a:pPr marL="228600" lvl="1">
              <a:spcBef>
                <a:spcPts val="1200"/>
              </a:spcBef>
              <a:spcAft>
                <a:spcPts val="1200"/>
              </a:spcAft>
              <a:buFont typeface="Wingdings" panose="05000000000000000000" pitchFamily="2" charset="2"/>
              <a:buChar char="Q"/>
            </a:pPr>
            <a:r>
              <a:rPr lang="en-US" sz="2600" dirty="0" smtClean="0"/>
              <a:t>Each location shall have established criteria for when fueling operations will be suspended due to lightning detected in range of the airport.</a:t>
            </a:r>
          </a:p>
          <a:p>
            <a:pPr marL="228600" lvl="1">
              <a:spcBef>
                <a:spcPts val="1200"/>
              </a:spcBef>
              <a:spcAft>
                <a:spcPts val="1200"/>
              </a:spcAft>
              <a:buFont typeface="Wingdings" panose="05000000000000000000" pitchFamily="2" charset="2"/>
              <a:buChar char="Q"/>
            </a:pPr>
            <a:r>
              <a:rPr lang="en-US" sz="2600" dirty="0" smtClean="0"/>
              <a:t>Fueling must not recommence until the lightning is no longer detected near the airport for a period of time, as determined by the local policy.</a:t>
            </a:r>
            <a:endParaRPr lang="en-US" sz="2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3812885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 name="ARTICULATE_REFERENCE_ID" val="391c69a7-fae3-4723-b5ec-1c9754ae3ec4"/>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921054-g:\ap aopc\2019 fuel ppts\fuel basics 2019 v1.pptx"/>
  <p:tag name="ARTICULATE_PRESENTER_VERSION" val="8"/>
  <p:tag name="ARTICULATE_USED_PAGE_ORIENTATION" val="1"/>
  <p:tag name="ARTICULATE_USED_PAGE_SIZE" val="1"/>
  <p:tag name="ARTICULATE_DESIGN_ID_OFFICE THEME" val="6lVYgySaSLe"/>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2"/>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2"/>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2"/>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6"/>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80"/>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7"/>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8"/>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9"/>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0"/>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3"/>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6"/>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0"/>
  <p:tag name="ARTICULATE_USED_LAYOUT"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B7A1E2B-2FBB-412C-8700-568282864FC0}" vid="{CF2FA05D-A868-4150-8CE4-686753FA78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Mesa UA 175 Background with Logo</Template>
  <TotalTime>1651</TotalTime>
  <Words>2002</Words>
  <Application>Microsoft Office PowerPoint</Application>
  <PresentationFormat>On-screen Show (4:3)</PresentationFormat>
  <Paragraphs>162</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Mesa Airlines, Inc. Fuel Basics Course</vt:lpstr>
      <vt:lpstr>PowerPoint Presentation</vt:lpstr>
      <vt:lpstr>Mesa Airlines, Inc. Manual #310</vt:lpstr>
      <vt:lpstr>Mesa Airlines, Inc. Manual #310</vt:lpstr>
      <vt:lpstr>Noncompliance</vt:lpstr>
      <vt:lpstr>Fire - Emergency Response</vt:lpstr>
      <vt:lpstr>Spills - Emergency Response</vt:lpstr>
      <vt:lpstr>Smoking</vt:lpstr>
      <vt:lpstr>Lightning</vt:lpstr>
      <vt:lpstr>Static Electricity</vt:lpstr>
      <vt:lpstr>Fuel Agent Precautions</vt:lpstr>
      <vt:lpstr>Conditions Prohibited During Fueling</vt:lpstr>
      <vt:lpstr>Fire Extinguishers</vt:lpstr>
      <vt:lpstr>Using a Guide Person</vt:lpstr>
      <vt:lpstr>Approaching Mesa Aircraft</vt:lpstr>
      <vt:lpstr>Parking Near Mesa Aircraft</vt:lpstr>
      <vt:lpstr>Parking Near Mesa Aircraft</vt:lpstr>
      <vt:lpstr>Walking Near Mesa Aircraft</vt:lpstr>
      <vt:lpstr>Fuel Operation</vt:lpstr>
      <vt:lpstr>Fuel Operation</vt:lpstr>
      <vt:lpstr>General Fueling Procedures</vt:lpstr>
      <vt:lpstr>General Fueling Procedures</vt:lpstr>
      <vt:lpstr>General Fueling Procedures</vt:lpstr>
      <vt:lpstr>Fueling with Passengers Onboard</vt:lpstr>
      <vt:lpstr>Fueling with Passengers Onboard</vt:lpstr>
      <vt:lpstr>Defueling Policies</vt:lpstr>
      <vt:lpstr>Fuel Basics</vt:lpstr>
    </vt:vector>
  </TitlesOfParts>
  <Company>PHX11711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Colby, Grant</dc:creator>
  <cp:lastModifiedBy>Colby, Grant</cp:lastModifiedBy>
  <cp:revision>156</cp:revision>
  <dcterms:created xsi:type="dcterms:W3CDTF">2019-02-28T23:37:35Z</dcterms:created>
  <dcterms:modified xsi:type="dcterms:W3CDTF">2020-06-09T19:50:39Z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67E5DC64-F8CE-484C-A529-7E2FBDEADB95</vt:lpwstr>
  </property>
  <property fmtid="{D5CDD505-2E9C-101B-9397-08002B2CF9AE}" pid="4" name="ArticulatePath">
    <vt:lpwstr>Fuel Basics 2019 v1</vt:lpwstr>
  </property>
  <property fmtid="{D5CDD505-2E9C-101B-9397-08002B2CF9AE}" pid="5" name="ArticulateProjectVersion">
    <vt:lpwstr>8</vt:lpwstr>
  </property>
  <property fmtid="{D5CDD505-2E9C-101B-9397-08002B2CF9AE}" pid="6" name="ArticulateProjectFull">
    <vt:lpwstr>G:\AP AOPC\2019 Fuel PPTs\Fuel Basics 2019 v1.ppta</vt:lpwstr>
  </property>
</Properties>
</file>