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4" r:id="rId3"/>
    <p:sldId id="265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72" r:id="rId15"/>
    <p:sldId id="273" r:id="rId16"/>
    <p:sldId id="277" r:id="rId17"/>
    <p:sldId id="278" r:id="rId18"/>
    <p:sldId id="279" r:id="rId19"/>
    <p:sldId id="282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by, Grant" initials="CG" lastIdx="12" clrIdx="0">
    <p:extLst>
      <p:ext uri="{19B8F6BF-5375-455C-9EA6-DF929625EA0E}">
        <p15:presenceInfo xmlns:p15="http://schemas.microsoft.com/office/powerpoint/2012/main" userId="S-1-5-21-1085893325-972429492-312552118-64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71A09-11D7-450C-B482-E532ECBCD834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4115-0EB5-41D1-A7E7-6242F2FE3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2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95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4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9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1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4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2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93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7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8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05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48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4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0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2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0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6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B4115-0EB5-41D1-A7E7-6242F2FE35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5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7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1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421C-82ED-4D30-B9CC-57CC6A1890A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8F2C-7D4D-44E5-B3E3-D40FB577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056627"/>
            <a:ext cx="7886700" cy="1255810"/>
          </a:xfrm>
          <a:solidFill>
            <a:schemeClr val="bg2">
              <a:alpha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4600" dirty="0" smtClean="0">
                <a:latin typeface="Bookman Old Style" panose="02050604050505020204" pitchFamily="18" charset="0"/>
              </a:rPr>
              <a:t>Mesa Airlines, Inc. E-175</a:t>
            </a:r>
            <a:r>
              <a:rPr lang="en-US" sz="4600" dirty="0" smtClean="0">
                <a:solidFill>
                  <a:srgbClr val="FF00FF"/>
                </a:solidFill>
                <a:latin typeface="Bookman Old Style" panose="02050604050505020204" pitchFamily="18" charset="0"/>
              </a:rPr>
              <a:t/>
            </a:r>
            <a:br>
              <a:rPr lang="en-US" sz="4600" dirty="0" smtClean="0">
                <a:solidFill>
                  <a:srgbClr val="FF00FF"/>
                </a:solidFill>
                <a:latin typeface="Bookman Old Style" panose="02050604050505020204" pitchFamily="18" charset="0"/>
              </a:rPr>
            </a:br>
            <a:r>
              <a:rPr lang="en-US" sz="4600" dirty="0" smtClean="0">
                <a:latin typeface="Bookman Old Style" panose="02050604050505020204" pitchFamily="18" charset="0"/>
              </a:rPr>
              <a:t>Fueling Procedures Training</a:t>
            </a:r>
            <a:endParaRPr lang="en-US" sz="4600" dirty="0"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Manual Refueling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If </a:t>
            </a:r>
            <a:r>
              <a:rPr lang="en-US" dirty="0"/>
              <a:t>the automatic mode is </a:t>
            </a:r>
            <a:r>
              <a:rPr lang="en-US" dirty="0" smtClean="0"/>
              <a:t>unavailable, </a:t>
            </a:r>
            <a:r>
              <a:rPr lang="en-US" i="1" dirty="0"/>
              <a:t>manual pressure</a:t>
            </a:r>
            <a:r>
              <a:rPr lang="en-US" dirty="0"/>
              <a:t> refueling is permitted.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All </a:t>
            </a:r>
            <a:r>
              <a:rPr lang="en-US" dirty="0"/>
              <a:t>set-up procedures and </a:t>
            </a:r>
            <a:r>
              <a:rPr lang="en-US" dirty="0" smtClean="0"/>
              <a:t>safety precautions </a:t>
            </a:r>
            <a:r>
              <a:rPr lang="en-US" dirty="0"/>
              <a:t>to prepare for automatic </a:t>
            </a:r>
            <a:r>
              <a:rPr lang="en-US" dirty="0" smtClean="0"/>
              <a:t>refueling </a:t>
            </a:r>
            <a:r>
              <a:rPr lang="en-US" dirty="0"/>
              <a:t>must be followed for manual </a:t>
            </a:r>
            <a:r>
              <a:rPr lang="en-US" dirty="0" smtClean="0"/>
              <a:t>refueling.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4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Manual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First, ensure the aircraft and fuel tender are bonded via an approved method.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Open the refueling panel and check to make sure: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The LH and RH refueling indication (3) </a:t>
            </a:r>
            <a:r>
              <a:rPr lang="en-US" dirty="0"/>
              <a:t>a</a:t>
            </a:r>
            <a:r>
              <a:rPr lang="en-US" dirty="0" smtClean="0"/>
              <a:t>nd defueling indication (5) lights are all off.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Verify the REFUELING Switch (1) is CLOSED.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Set the REFUEL SELECTION switch (2) to the MANUAL position.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5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Manual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Remove the cap from the </a:t>
            </a:r>
            <a:r>
              <a:rPr lang="en-US" sz="2200" dirty="0" smtClean="0"/>
              <a:t>fuel adaptor.</a:t>
            </a: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Visually check for contamination or cracks in the fuel connectors.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000" dirty="0" smtClean="0"/>
              <a:t>If </a:t>
            </a:r>
            <a:r>
              <a:rPr lang="en-US" sz="2000" dirty="0"/>
              <a:t>any contamination is present, contact the flight crew.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200" dirty="0"/>
              <a:t>Connect the fuel nozzle to the </a:t>
            </a:r>
            <a:r>
              <a:rPr lang="en-US" sz="2200" dirty="0" smtClean="0"/>
              <a:t>fuel adaptor.</a:t>
            </a: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Pressurize the fuel system to 40± PSI (276± kPa).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200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200" dirty="0"/>
              <a:t>Make sure the LH and RH refueling indication lights (3) </a:t>
            </a:r>
            <a:r>
              <a:rPr lang="en-US" sz="2200" dirty="0" smtClean="0"/>
              <a:t>come </a:t>
            </a:r>
            <a:r>
              <a:rPr lang="en-US" sz="2200" dirty="0"/>
              <a:t>on and there is no fuel flow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977667" y="4038131"/>
            <a:ext cx="7188666" cy="4078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NOZZLE MUST NEVER BE PRESSURIZED ABOVE 50 PSI (345 kPa)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0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Manual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Set the REFUELING switch </a:t>
            </a:r>
            <a:r>
              <a:rPr lang="en-US" sz="2200" dirty="0" smtClean="0"/>
              <a:t>(1) to </a:t>
            </a:r>
            <a:r>
              <a:rPr lang="en-US" sz="2200" dirty="0"/>
              <a:t>the OPEN position and make sure that the LH and RH refueling indication lights (3) go off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"/>
            </a:pP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"/>
            </a:pP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When the necessary fuel quantity is obtained, set the REFUELING switch </a:t>
            </a:r>
            <a:r>
              <a:rPr lang="en-US" sz="2200" dirty="0" smtClean="0"/>
              <a:t>(1) to </a:t>
            </a:r>
            <a:r>
              <a:rPr lang="en-US" sz="2200" dirty="0"/>
              <a:t>the CLOSED position.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Make sure that the LH and RH refueling indication lights (3) come on and the fuel flow stops.</a:t>
            </a:r>
          </a:p>
          <a:p>
            <a:pPr>
              <a:buFont typeface="Wingdings" panose="05000000000000000000" pitchFamily="2" charset="2"/>
              <a:buChar char=""/>
            </a:pPr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803429" y="3261443"/>
            <a:ext cx="7537142" cy="5237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Stop </a:t>
            </a:r>
            <a:r>
              <a:rPr lang="en-US" sz="1400" dirty="0">
                <a:solidFill>
                  <a:sysClr val="windowText" lastClr="000000"/>
                </a:solidFill>
              </a:rPr>
              <a:t>the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fueling if the screen </a:t>
            </a:r>
            <a:r>
              <a:rPr lang="en-US" sz="1400" dirty="0">
                <a:solidFill>
                  <a:sysClr val="windowText" lastClr="000000"/>
                </a:solidFill>
              </a:rPr>
              <a:t>blacks out or if </a:t>
            </a:r>
            <a:r>
              <a:rPr lang="en-US" sz="1400" b="1" dirty="0">
                <a:solidFill>
                  <a:sysClr val="windowText" lastClr="000000"/>
                </a:solidFill>
              </a:rPr>
              <a:t>STOP R OVER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b="1" dirty="0">
                <a:solidFill>
                  <a:sysClr val="windowText" lastClr="000000"/>
                </a:solidFill>
              </a:rPr>
              <a:t>STOP L OVER </a:t>
            </a:r>
            <a:r>
              <a:rPr lang="en-US" sz="1400" dirty="0">
                <a:solidFill>
                  <a:sysClr val="windowText" lastClr="000000"/>
                </a:solidFill>
              </a:rPr>
              <a:t>or </a:t>
            </a:r>
            <a:r>
              <a:rPr lang="en-US" sz="1400" b="1" dirty="0">
                <a:solidFill>
                  <a:sysClr val="windowText" lastClr="000000"/>
                </a:solidFill>
              </a:rPr>
              <a:t>STOP L/R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OVER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appears.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If </a:t>
            </a:r>
            <a:r>
              <a:rPr lang="en-US" sz="1400" dirty="0">
                <a:solidFill>
                  <a:sysClr val="windowText" lastClr="000000"/>
                </a:solidFill>
              </a:rPr>
              <a:t>this precaution is not obeyed, fuel leakage can occur and cause damage to the aircraft.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6585" y="2350906"/>
            <a:ext cx="7523455" cy="58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FUELING, CONTINOUSLY MONITOR THE TANK QUANTITIES TO ENSURE THE MAXIMUM TANK IMBALANCE IS NOT EXCEEDED ON THE MAIN TANKS.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Manual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At the desired fuel quantity, set </a:t>
            </a:r>
            <a:r>
              <a:rPr lang="en-US" sz="2600" dirty="0"/>
              <a:t>the REFUELING switch (1) to the CLOSED position</a:t>
            </a:r>
            <a:r>
              <a:rPr lang="en-US" sz="2600" dirty="0" smtClean="0"/>
              <a:t>. Ensure the </a:t>
            </a:r>
            <a:r>
              <a:rPr lang="en-US" sz="2600" dirty="0" err="1" smtClean="0"/>
              <a:t>LH</a:t>
            </a:r>
            <a:r>
              <a:rPr lang="en-US" sz="2600" dirty="0" smtClean="0"/>
              <a:t> and RH indication lights (3) come on and the fuel flow stops.</a:t>
            </a:r>
            <a:endParaRPr lang="en-US" sz="26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Remove </a:t>
            </a:r>
            <a:r>
              <a:rPr lang="en-US" sz="2600" dirty="0"/>
              <a:t>pressure from the fuel nozzle to 0 PSI (0 kPa).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sz="2600" dirty="0"/>
              <a:t>Disconnect the fuel nozzle from the fuel adaptor</a:t>
            </a:r>
            <a:r>
              <a:rPr lang="en-US" sz="2500" dirty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/>
              <a:t>Install the cap on the fuel adaptor and securely latch the open panel. Disconnect the </a:t>
            </a:r>
            <a:r>
              <a:rPr lang="en-US" sz="2600" dirty="0" smtClean="0"/>
              <a:t>bonding </a:t>
            </a:r>
            <a:r>
              <a:rPr lang="en-US" sz="2600" dirty="0"/>
              <a:t>connection from the aircraft.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Gravity Refueling (Overwing)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If the pressure refueling system is unavailable </a:t>
            </a:r>
            <a:r>
              <a:rPr lang="en-US" dirty="0"/>
              <a:t>or inoperative, </a:t>
            </a:r>
            <a:r>
              <a:rPr lang="en-US" dirty="0" smtClean="0"/>
              <a:t>gravity (overwing) refueling is </a:t>
            </a:r>
            <a:r>
              <a:rPr lang="en-US" dirty="0"/>
              <a:t>permitted.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All </a:t>
            </a:r>
            <a:r>
              <a:rPr lang="en-US" dirty="0"/>
              <a:t>procedures and safety precautions to prepare for </a:t>
            </a:r>
            <a:r>
              <a:rPr lang="en-US" dirty="0" smtClean="0"/>
              <a:t>automatic/manual refueling </a:t>
            </a:r>
            <a:r>
              <a:rPr lang="en-US" dirty="0"/>
              <a:t>must be followed for </a:t>
            </a:r>
            <a:r>
              <a:rPr lang="en-US" dirty="0" smtClean="0"/>
              <a:t>gravity (overwing) </a:t>
            </a:r>
            <a:r>
              <a:rPr lang="en-US" dirty="0"/>
              <a:t>refueling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05522" y="4098947"/>
            <a:ext cx="7332956" cy="10653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Solid protective wing mats </a:t>
            </a:r>
            <a:r>
              <a:rPr lang="en-US" sz="2200" u="sng" dirty="0" smtClean="0">
                <a:solidFill>
                  <a:sysClr val="windowText" lastClr="000000"/>
                </a:solidFill>
              </a:rPr>
              <a:t>MUST</a:t>
            </a:r>
            <a:r>
              <a:rPr lang="en-US" sz="2200" dirty="0" smtClean="0">
                <a:solidFill>
                  <a:sysClr val="windowText" lastClr="000000"/>
                </a:solidFill>
              </a:rPr>
              <a:t> be utilized to prevent damage and scratches to the wing surface. Mesh or “bar” mats are NOT acceptable.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Gravity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"/>
            </a:pPr>
            <a:r>
              <a:rPr lang="en-US" dirty="0" smtClean="0"/>
              <a:t>First, ensure the fuel tender and aircraft are bonded via an approved method.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455" y="2755571"/>
            <a:ext cx="2723145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"/>
            </a:pPr>
            <a:r>
              <a:rPr lang="en-US" sz="2200" dirty="0"/>
              <a:t>For the LH fuel tank, open the LH gravity </a:t>
            </a:r>
            <a:r>
              <a:rPr lang="en-US" sz="2200" dirty="0" smtClean="0"/>
              <a:t>filler cap.</a:t>
            </a:r>
          </a:p>
          <a:p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"/>
            </a:pPr>
            <a:r>
              <a:rPr lang="en-US" sz="2200" dirty="0"/>
              <a:t>For the RH fuel tank, open the RH gravity </a:t>
            </a:r>
            <a:r>
              <a:rPr lang="en-US" sz="2200" dirty="0" smtClean="0"/>
              <a:t>filler cap.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05" y="2755571"/>
            <a:ext cx="4824410" cy="248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8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Gravity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400" dirty="0"/>
              <a:t>Put the </a:t>
            </a:r>
            <a:r>
              <a:rPr lang="en-US" sz="2400" dirty="0" smtClean="0"/>
              <a:t>fuel </a:t>
            </a:r>
            <a:r>
              <a:rPr lang="en-US" sz="2400" dirty="0"/>
              <a:t>nozzle into </a:t>
            </a:r>
            <a:r>
              <a:rPr lang="en-US" sz="2400" dirty="0" smtClean="0"/>
              <a:t>the</a:t>
            </a:r>
          </a:p>
          <a:p>
            <a:pPr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gravity filler port.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400" dirty="0" smtClean="0"/>
              <a:t>Begin dispensing the fuel and</a:t>
            </a:r>
          </a:p>
          <a:p>
            <a:pPr marL="25603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monitor the </a:t>
            </a:r>
            <a:r>
              <a:rPr lang="en-US" sz="2400" dirty="0"/>
              <a:t>fuel </a:t>
            </a:r>
            <a:r>
              <a:rPr lang="en-US" sz="2400" dirty="0" smtClean="0"/>
              <a:t>quantity</a:t>
            </a:r>
          </a:p>
          <a:p>
            <a:pPr marL="25603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tank(s).</a:t>
            </a:r>
            <a:endParaRPr lang="en-US" sz="24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"/>
            </a:pPr>
            <a:r>
              <a:rPr lang="en-US" sz="2400" dirty="0" smtClean="0"/>
              <a:t>The tanks may be fueled one at a time, provided the maximum tank imbalance is not exceeded. Fueling both tanks at the same time utilizing two fuelers is also permitted.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0272" y="4045334"/>
            <a:ext cx="7523455" cy="58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FUELING, CONTINOUSLY MONITOR THE TANK QUANTITIES TO ENSURE THE MAXIMUM TANK IMBALANCE IS NOT EXCEEDED ON THE MAIN TANKS.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3" y="1539124"/>
            <a:ext cx="3552743" cy="2423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8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Gravity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Remove </a:t>
            </a:r>
            <a:r>
              <a:rPr lang="en-US" sz="2600" dirty="0"/>
              <a:t>the fueling nozzle from the gravity </a:t>
            </a:r>
            <a:r>
              <a:rPr lang="en-US" sz="2600" dirty="0" smtClean="0"/>
              <a:t>filler port after </a:t>
            </a:r>
            <a:r>
              <a:rPr lang="en-US" sz="2600" dirty="0"/>
              <a:t>obtaining the correct fuel quantity in the </a:t>
            </a:r>
            <a:r>
              <a:rPr lang="en-US" sz="2600" dirty="0" smtClean="0"/>
              <a:t>tank(s). Replace the gravity filler cap(s).</a:t>
            </a:r>
            <a:endParaRPr lang="en-US" sz="2600" dirty="0"/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Latch any open panels securely shut</a:t>
            </a:r>
            <a:r>
              <a:rPr lang="en-US" sz="2600" dirty="0"/>
              <a:t> </a:t>
            </a:r>
            <a:r>
              <a:rPr lang="en-US" sz="2600" dirty="0" smtClean="0"/>
              <a:t>and disconnect </a:t>
            </a:r>
            <a:r>
              <a:rPr lang="en-US" sz="2600" dirty="0"/>
              <a:t>the </a:t>
            </a:r>
            <a:r>
              <a:rPr lang="en-US" sz="2600" dirty="0" smtClean="0"/>
              <a:t>bonding </a:t>
            </a:r>
            <a:r>
              <a:rPr lang="en-US" sz="2600" dirty="0"/>
              <a:t>connection from the aircraft.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4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Suction Defueling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When defueling, observe </a:t>
            </a:r>
            <a:r>
              <a:rPr lang="en-US" dirty="0"/>
              <a:t>all safety </a:t>
            </a:r>
            <a:r>
              <a:rPr lang="en-US" dirty="0" smtClean="0"/>
              <a:t>precautions</a:t>
            </a:r>
            <a:r>
              <a:rPr lang="en-US" dirty="0" smtClean="0"/>
              <a:t>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Only suction defueling is permitted without Maintenance personnel present. For gravity defueling, contact Mesa Dispatch.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/>
              <a:t>The aircraft must be connected to ground power.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"/>
            </a:pPr>
            <a:r>
              <a:rPr lang="en-US" sz="2200" dirty="0"/>
              <a:t>If </a:t>
            </a:r>
            <a:r>
              <a:rPr lang="en-US" sz="2200" dirty="0" smtClean="0"/>
              <a:t>external ground power is not </a:t>
            </a:r>
            <a:r>
              <a:rPr lang="en-US" sz="2200" dirty="0"/>
              <a:t>available, aircraft batteries </a:t>
            </a:r>
            <a:r>
              <a:rPr lang="en-US" sz="2200" dirty="0" smtClean="0"/>
              <a:t>may be </a:t>
            </a:r>
            <a:r>
              <a:rPr lang="en-US" sz="2200" dirty="0"/>
              <a:t>used.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/>
              <a:t>Ensure the aircraft and fuel tender are properly </a:t>
            </a:r>
            <a:r>
              <a:rPr lang="en-US" sz="2600" dirty="0" smtClean="0"/>
              <a:t>bonded</a:t>
            </a:r>
            <a:r>
              <a:rPr lang="en-US" sz="2600" dirty="0"/>
              <a:t> </a:t>
            </a:r>
            <a:r>
              <a:rPr lang="en-US" sz="2600" dirty="0" smtClean="0"/>
              <a:t>and open the fuel panel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Electrostatic Bonding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4582543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Always bond an aircraft prior to starting the fueling operation to prevent an electric spark.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The fuel tender, aircraft and nozzle </a:t>
            </a:r>
            <a:r>
              <a:rPr lang="en-US" sz="2400" u="sng" dirty="0" smtClean="0"/>
              <a:t>MUST</a:t>
            </a:r>
            <a:r>
              <a:rPr lang="en-US" sz="2400" dirty="0" smtClean="0"/>
              <a:t> be bonded.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11193" y="1497143"/>
            <a:ext cx="3313035" cy="435133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54" y="1506021"/>
            <a:ext cx="2837015" cy="241539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42549" y="4419244"/>
            <a:ext cx="3754743" cy="8159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Warning: 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static electric spark could cause an explosion or a fire.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03" y="3851534"/>
            <a:ext cx="3518906" cy="1994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4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Suction Defueling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dirty="0"/>
              <a:t>Make sure the refueling (3) and defueling (5) indication lights are off and the REFUELING Switch (1) is CLOSED.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Remove </a:t>
            </a:r>
            <a:r>
              <a:rPr lang="en-US" dirty="0" smtClean="0"/>
              <a:t>the cap from the fuel adaptor and connect the fuel nozzle.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Open the valve handle on the fuel nozzle.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dirty="0" smtClean="0"/>
              <a:t>Set the DEFUELING switch (7) to the OPEN position, and make sure that the defueling indication light (5) comes 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4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Suction Defueling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4342845" cy="4351338"/>
          </a:xfrm>
          <a:solidFill>
            <a:schemeClr val="bg2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In the flight deck, a second agent will locate the overhead FUEL CONTROL PANEL.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Set the </a:t>
            </a:r>
            <a:r>
              <a:rPr lang="en-US" sz="2600" dirty="0" err="1" smtClean="0"/>
              <a:t>XFEED</a:t>
            </a:r>
            <a:r>
              <a:rPr lang="en-US" sz="2600" dirty="0" smtClean="0"/>
              <a:t> switch as follows: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200" dirty="0" smtClean="0"/>
              <a:t>To defuel </a:t>
            </a:r>
            <a:r>
              <a:rPr lang="en-US" sz="2200" b="1" dirty="0" smtClean="0"/>
              <a:t>both tanks</a:t>
            </a:r>
            <a:r>
              <a:rPr lang="en-US" sz="2200" dirty="0" smtClean="0"/>
              <a:t>, set to the LOW 2 position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200" dirty="0" smtClean="0"/>
              <a:t>To defuel </a:t>
            </a:r>
            <a:r>
              <a:rPr lang="en-US" sz="2200" b="1" dirty="0" smtClean="0"/>
              <a:t>only</a:t>
            </a:r>
            <a:r>
              <a:rPr lang="en-US" sz="2200" dirty="0" smtClean="0"/>
              <a:t> </a:t>
            </a:r>
            <a:r>
              <a:rPr lang="en-US" sz="2200" b="1" dirty="0" smtClean="0"/>
              <a:t>the LH tank</a:t>
            </a:r>
            <a:r>
              <a:rPr lang="en-US" sz="2200" dirty="0" smtClean="0"/>
              <a:t>, set to the OFF position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200" dirty="0" smtClean="0"/>
              <a:t>To defuel </a:t>
            </a:r>
            <a:r>
              <a:rPr lang="en-US" sz="2200" b="1" dirty="0" smtClean="0"/>
              <a:t>only</a:t>
            </a:r>
            <a:r>
              <a:rPr lang="en-US" sz="2200" dirty="0" smtClean="0"/>
              <a:t> </a:t>
            </a:r>
            <a:r>
              <a:rPr lang="en-US" sz="2200" b="1" dirty="0" smtClean="0"/>
              <a:t>the RH tank</a:t>
            </a:r>
            <a:r>
              <a:rPr lang="en-US" sz="2200" dirty="0" smtClean="0"/>
              <a:t>, set to the LOW </a:t>
            </a:r>
            <a:r>
              <a:rPr lang="en-US" sz="2200" dirty="0"/>
              <a:t>1</a:t>
            </a:r>
            <a:r>
              <a:rPr lang="en-US" sz="2200" dirty="0" smtClean="0"/>
              <a:t> position.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971494" y="1506021"/>
            <a:ext cx="3543855" cy="435133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35" y="1514667"/>
            <a:ext cx="2402844" cy="2219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68" y="3655413"/>
            <a:ext cx="2113507" cy="217566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2725445"/>
            <a:ext cx="2050742" cy="128726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09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Suction Defueling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sz="2400" dirty="0" smtClean="0"/>
              <a:t>Apply suction to defuel and </a:t>
            </a:r>
            <a:r>
              <a:rPr lang="en-US" sz="2400" b="1" dirty="0" smtClean="0"/>
              <a:t>do not exceed -4 PSI</a:t>
            </a:r>
            <a:r>
              <a:rPr lang="en-US" sz="2400" dirty="0" smtClean="0"/>
              <a:t> (-27 kPa).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sz="2600" dirty="0"/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"/>
            </a:pPr>
            <a:r>
              <a:rPr lang="en-US" sz="2400" dirty="0" smtClean="0"/>
              <a:t>When the desired tank quantities are reached, set the DEFUELING switch (7) to the CLOSED position.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0270" y="2236698"/>
            <a:ext cx="7523455" cy="58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FUELING, CONTINOUSLY MONITOR THE TANK QUANTITIES TO ENSURE THE MAXIMUM TANK IMBALANCE IS NOT EXCEEDED ON THE MAIN TANKS.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9018" y="4146245"/>
            <a:ext cx="7445961" cy="13316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CAUTION:</a:t>
            </a:r>
            <a:r>
              <a:rPr lang="en-US" dirty="0">
                <a:solidFill>
                  <a:sysClr val="windowText" lastClr="000000"/>
                </a:solidFill>
              </a:rPr>
              <a:t> When fully defueling the tank, you must stop when the indication shows 0. </a:t>
            </a:r>
            <a:r>
              <a:rPr lang="en-US" dirty="0" smtClean="0">
                <a:solidFill>
                  <a:sysClr val="windowText" lastClr="000000"/>
                </a:solidFill>
              </a:rPr>
              <a:t>There </a:t>
            </a:r>
            <a:r>
              <a:rPr lang="en-US" dirty="0">
                <a:solidFill>
                  <a:sysClr val="windowText" lastClr="000000"/>
                </a:solidFill>
              </a:rPr>
              <a:t>is a </a:t>
            </a:r>
            <a:r>
              <a:rPr lang="en-US" dirty="0" smtClean="0">
                <a:solidFill>
                  <a:sysClr val="windowText" lastClr="000000"/>
                </a:solidFill>
              </a:rPr>
              <a:t>still small </a:t>
            </a:r>
            <a:r>
              <a:rPr lang="en-US" dirty="0">
                <a:solidFill>
                  <a:sysClr val="windowText" lastClr="000000"/>
                </a:solidFill>
              </a:rPr>
              <a:t>quantity of </a:t>
            </a:r>
            <a:r>
              <a:rPr lang="en-US" dirty="0" smtClean="0">
                <a:solidFill>
                  <a:sysClr val="windowText" lastClr="000000"/>
                </a:solidFill>
              </a:rPr>
              <a:t>fuel left </a:t>
            </a:r>
            <a:r>
              <a:rPr lang="en-US" dirty="0">
                <a:solidFill>
                  <a:sysClr val="windowText" lastClr="000000"/>
                </a:solidFill>
              </a:rPr>
              <a:t>in the tank that prevents damage to the fuel pump. </a:t>
            </a:r>
            <a:r>
              <a:rPr lang="en-US" dirty="0" smtClean="0">
                <a:solidFill>
                  <a:sysClr val="windowText" lastClr="000000"/>
                </a:solidFill>
              </a:rPr>
              <a:t>Continuing to apply suction after reaching a reading of 0 will cause damage to the fuel pump system.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9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Suction Defueling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 smtClean="0"/>
              <a:t>When defueling is compete, make sure the defueling indication light (5) goes off.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 smtClean="0"/>
              <a:t>Reset the XFEED switch in the flight deck to OFF.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 smtClean="0"/>
              <a:t>Close the handle on the fuel nozzle and disconnect it from the aircraft.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/>
              <a:t>If the aircraft batteries were used, move the POWER SELECTION switch </a:t>
            </a:r>
            <a:r>
              <a:rPr lang="en-US" sz="2600" dirty="0" smtClean="0"/>
              <a:t>(6) </a:t>
            </a:r>
            <a:r>
              <a:rPr lang="en-US" sz="2600" dirty="0"/>
              <a:t>from BATTERY back to the NORMAL position</a:t>
            </a:r>
            <a:r>
              <a:rPr lang="en-US" sz="2600" dirty="0" smtClean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/>
              <a:t>Install the cap to the </a:t>
            </a:r>
            <a:r>
              <a:rPr lang="en-US" sz="2600" dirty="0" smtClean="0"/>
              <a:t>fuel adaptor </a:t>
            </a:r>
            <a:r>
              <a:rPr lang="en-US" sz="2600" dirty="0"/>
              <a:t>and securely latch the open panels</a:t>
            </a:r>
            <a:r>
              <a:rPr lang="en-US" sz="2600" dirty="0" smtClean="0"/>
              <a:t>. Disconnect the aircraft bonding point.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2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E-175 Fueling Procedures Training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prstClr val="black"/>
                </a:solidFill>
              </a:rPr>
              <a:t>This concludes the Mesa Airlines, Inc. </a:t>
            </a:r>
            <a:r>
              <a:rPr lang="en-US" dirty="0" smtClean="0">
                <a:solidFill>
                  <a:prstClr val="black"/>
                </a:solidFill>
              </a:rPr>
              <a:t>E-175 Fueling </a:t>
            </a:r>
            <a:r>
              <a:rPr lang="en-US" dirty="0">
                <a:solidFill>
                  <a:prstClr val="black"/>
                </a:solidFill>
              </a:rPr>
              <a:t>Procedures Training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Please </a:t>
            </a:r>
            <a:r>
              <a:rPr lang="en-US" dirty="0">
                <a:solidFill>
                  <a:prstClr val="black"/>
                </a:solidFill>
              </a:rPr>
              <a:t>continue to the </a:t>
            </a:r>
            <a:r>
              <a:rPr lang="en-US" dirty="0" smtClean="0">
                <a:solidFill>
                  <a:prstClr val="black"/>
                </a:solidFill>
              </a:rPr>
              <a:t>test </a:t>
            </a:r>
            <a:r>
              <a:rPr lang="en-US" dirty="0">
                <a:solidFill>
                  <a:prstClr val="black"/>
                </a:solidFill>
              </a:rPr>
              <a:t>to finish </a:t>
            </a:r>
            <a:r>
              <a:rPr lang="en-US" dirty="0" smtClean="0">
                <a:solidFill>
                  <a:prstClr val="black"/>
                </a:solidFill>
              </a:rPr>
              <a:t>this </a:t>
            </a:r>
            <a:r>
              <a:rPr lang="en-US" dirty="0">
                <a:solidFill>
                  <a:prstClr val="black"/>
                </a:solidFill>
              </a:rPr>
              <a:t>course. You must pass with a score of </a:t>
            </a:r>
            <a:r>
              <a:rPr lang="en-US" dirty="0" smtClean="0">
                <a:solidFill>
                  <a:prstClr val="black"/>
                </a:solidFill>
              </a:rPr>
              <a:t>75% </a:t>
            </a:r>
            <a:r>
              <a:rPr lang="en-US" dirty="0">
                <a:solidFill>
                  <a:prstClr val="black"/>
                </a:solidFill>
              </a:rPr>
              <a:t>or better. </a:t>
            </a:r>
            <a:r>
              <a:rPr lang="en-US" u="sng" dirty="0">
                <a:solidFill>
                  <a:prstClr val="black"/>
                </a:solidFill>
              </a:rPr>
              <a:t>Print</a:t>
            </a:r>
            <a:r>
              <a:rPr lang="en-US" dirty="0">
                <a:solidFill>
                  <a:prstClr val="black"/>
                </a:solidFill>
              </a:rPr>
              <a:t> and keep your certificate on file at your station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4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E-175 Bonding Locations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3490589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000" dirty="0" smtClean="0"/>
              <a:t>The E-175 has 3 approved bonding locations: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"/>
            </a:pPr>
            <a:r>
              <a:rPr lang="en-US" sz="1600" dirty="0" smtClean="0"/>
              <a:t>Left </a:t>
            </a:r>
            <a:r>
              <a:rPr lang="en-US" sz="1600" i="1" dirty="0" smtClean="0"/>
              <a:t>or</a:t>
            </a:r>
            <a:r>
              <a:rPr lang="en-US" sz="1600" dirty="0" smtClean="0"/>
              <a:t> Right Wing Leading Edge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"/>
            </a:pPr>
            <a:r>
              <a:rPr lang="en-US" sz="1600" dirty="0" smtClean="0"/>
              <a:t>Right Main Landing Gear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1800" dirty="0" smtClean="0"/>
              <a:t>The ports on the underside of the wing are “plug” style and can be bonded using a bayonet connector.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 smtClean="0"/>
              <a:t>(Pictured: top)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1800" dirty="0" smtClean="0"/>
              <a:t>The right main landing gear has a metal clip that a “clamp” style connector can be secured to.</a:t>
            </a:r>
            <a:endParaRPr lang="en-US" sz="1400" dirty="0" smtClean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 smtClean="0"/>
              <a:t>(Pictured: bottom, facing forward)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9239" y="1506022"/>
            <a:ext cx="4396111" cy="435133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r="17959" b="16765"/>
          <a:stretch/>
        </p:blipFill>
        <p:spPr>
          <a:xfrm>
            <a:off x="5388253" y="1521057"/>
            <a:ext cx="3127097" cy="18376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176186" y="1731349"/>
            <a:ext cx="603852" cy="5207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48931" r="18088" b="14040"/>
          <a:stretch/>
        </p:blipFill>
        <p:spPr>
          <a:xfrm>
            <a:off x="4562905" y="1496973"/>
            <a:ext cx="1851635" cy="1455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59" y="3763413"/>
            <a:ext cx="2769134" cy="1846089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21156688">
            <a:off x="6130761" y="1964967"/>
            <a:ext cx="892472" cy="34855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78027" y="4391756"/>
            <a:ext cx="887479" cy="84622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/>
          <a:stretch/>
        </p:blipFill>
        <p:spPr>
          <a:xfrm>
            <a:off x="4540526" y="2932710"/>
            <a:ext cx="1874015" cy="291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4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E-175 Tank Specifications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8650" y="1615736"/>
            <a:ext cx="7886700" cy="426494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54413"/>
              </p:ext>
            </p:extLst>
          </p:nvPr>
        </p:nvGraphicFramePr>
        <p:xfrm>
          <a:off x="1571347" y="1715224"/>
          <a:ext cx="6001306" cy="1225118"/>
        </p:xfrm>
        <a:graphic>
          <a:graphicData uri="http://schemas.openxmlformats.org/drawingml/2006/table">
            <a:tbl>
              <a:tblPr firstRow="1" firstCol="1" bandRow="1"/>
              <a:tblGrid>
                <a:gridCol w="149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0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Tank Capacities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Usable Fuel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Unusable Fuel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Volume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Main Tank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10392.5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lbs. (4714 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(34 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10467.5 lbs.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(4748 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Main Tank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3849"/>
              </p:ext>
            </p:extLst>
          </p:nvPr>
        </p:nvGraphicFramePr>
        <p:xfrm>
          <a:off x="2156875" y="3167226"/>
          <a:ext cx="4368055" cy="739204"/>
        </p:xfrm>
        <a:graphic>
          <a:graphicData uri="http://schemas.openxmlformats.org/drawingml/2006/table">
            <a:tbl>
              <a:tblPr firstRow="1" firstCol="1" bandRow="1"/>
              <a:tblGrid>
                <a:gridCol w="258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Capacity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(both tanks combined)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20935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lbs.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(9495.5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07337"/>
              </p:ext>
            </p:extLst>
          </p:nvPr>
        </p:nvGraphicFramePr>
        <p:xfrm>
          <a:off x="1013075" y="4721489"/>
          <a:ext cx="2943404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38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2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Tank Imbalance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lbs. (360 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40903" y="4197581"/>
            <a:ext cx="380158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When fueling, always monitor the tank quantities. The imbalance of fuel between the left and right main tanks must </a:t>
            </a:r>
            <a:r>
              <a:rPr lang="en-US" sz="1600" u="sng" dirty="0" smtClean="0"/>
              <a:t>NEVER</a:t>
            </a:r>
            <a:r>
              <a:rPr lang="en-US" sz="1600" dirty="0" smtClean="0"/>
              <a:t> exceed 794 lbs. If this limit is exceeded, the aircraft could shift causing injury or damage to equipment and the aircraft.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3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E-175 Fuel Control Panel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8621" y="1506021"/>
            <a:ext cx="4786729" cy="435133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0" y="1506017"/>
            <a:ext cx="3099971" cy="3662541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REFUELING Switch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REFUEL SELECTION Switch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LH/RH REFUELING Indication Lights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Repeater Indicator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DEFUELING Indication Light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POWER SELECTION Switch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DEFUELING Switch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INCR/DECRT Switch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25" y="1568623"/>
            <a:ext cx="4397121" cy="2743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7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Automatic Refueling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sz="2200" dirty="0" smtClean="0"/>
              <a:t>First, ensure the aircraft is properly bonded via an approved bonding method, and open the fuel panel under the wing.</a:t>
            </a:r>
          </a:p>
          <a:p>
            <a:pPr marL="0" indent="0">
              <a:buNone/>
            </a:pPr>
            <a:endParaRPr lang="en-US" sz="22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"/>
            </a:pPr>
            <a:r>
              <a:rPr lang="en-US" sz="2200" dirty="0" smtClean="0"/>
              <a:t>Make </a:t>
            </a:r>
            <a:r>
              <a:rPr lang="en-US" sz="2200" dirty="0"/>
              <a:t>sure the REFUELING switch </a:t>
            </a:r>
            <a:r>
              <a:rPr lang="en-US" sz="2200" dirty="0" smtClean="0"/>
              <a:t>(1) </a:t>
            </a:r>
            <a:r>
              <a:rPr lang="en-US" sz="2200" dirty="0"/>
              <a:t>and the DEFUELING switch </a:t>
            </a:r>
            <a:r>
              <a:rPr lang="en-US" sz="2200" dirty="0" smtClean="0"/>
              <a:t>(7) </a:t>
            </a:r>
            <a:r>
              <a:rPr lang="en-US" sz="2200" dirty="0"/>
              <a:t>are both in the CLOSED position.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 smtClean="0"/>
              <a:t>Confirm the </a:t>
            </a:r>
            <a:r>
              <a:rPr lang="en-US" sz="2200" dirty="0"/>
              <a:t>LH and RH refueling indication lights (3) are off.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Make sure the defueling indication light (5) is off.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Set the REFUEL SELECTION switch </a:t>
            </a:r>
            <a:r>
              <a:rPr lang="en-US" sz="2200" dirty="0" smtClean="0"/>
              <a:t>(2) to </a:t>
            </a:r>
            <a:r>
              <a:rPr lang="en-US" sz="2200" dirty="0"/>
              <a:t>the AUTO position.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Set the repeater indicator (4) to the necessary fuel quantity using the INCR/DECRT </a:t>
            </a:r>
            <a:r>
              <a:rPr lang="en-US" sz="2200" dirty="0" smtClean="0"/>
              <a:t>switch (8).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1276255" y="2294432"/>
            <a:ext cx="6591490" cy="4882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Automatic </a:t>
            </a:r>
            <a:r>
              <a:rPr lang="en-US" sz="2000" b="1" dirty="0">
                <a:solidFill>
                  <a:sysClr val="windowText" lastClr="000000"/>
                </a:solidFill>
              </a:rPr>
              <a:t>m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ode </a:t>
            </a:r>
            <a:r>
              <a:rPr lang="en-US" sz="2000" b="1" dirty="0">
                <a:solidFill>
                  <a:sysClr val="windowText" lastClr="000000"/>
                </a:solidFill>
              </a:rPr>
              <a:t>should always be used when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operational.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Automatic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Remove the cap from the </a:t>
            </a:r>
            <a:r>
              <a:rPr lang="en-US" sz="2200" dirty="0" smtClean="0"/>
              <a:t>fuel adaptor (fuel hose connector).</a:t>
            </a: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Visually check for contamination </a:t>
            </a:r>
            <a:r>
              <a:rPr lang="en-US" sz="2200" dirty="0" smtClean="0"/>
              <a:t>or cracks in the fuel connectors.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000" dirty="0" smtClean="0"/>
              <a:t>If </a:t>
            </a:r>
            <a:r>
              <a:rPr lang="en-US" sz="2000" dirty="0"/>
              <a:t>any contamination is present, contact the flight crew.</a:t>
            </a:r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Connect the fuel nozzle to the </a:t>
            </a:r>
            <a:r>
              <a:rPr lang="en-US" sz="2200" dirty="0" smtClean="0"/>
              <a:t>fuel adaptor.</a:t>
            </a: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 smtClean="0"/>
              <a:t>Pressurize </a:t>
            </a:r>
            <a:r>
              <a:rPr lang="en-US" sz="2200" dirty="0"/>
              <a:t>the fuel system to 40± PSI (276± kPa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Make sure the LH and RH refueling indication lights (3) </a:t>
            </a:r>
            <a:r>
              <a:rPr lang="en-US" sz="2200" dirty="0" smtClean="0"/>
              <a:t>come </a:t>
            </a:r>
            <a:r>
              <a:rPr lang="en-US" sz="2200" dirty="0"/>
              <a:t>on and there is no fuel flow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977667" y="3891260"/>
            <a:ext cx="7188666" cy="4078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NOZZLE MUST NEVER BE PRESSURIZED ABOVE 50 PSI (345 kPa)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9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Automatic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Set the REFUELING switch </a:t>
            </a:r>
            <a:r>
              <a:rPr lang="en-US" sz="2200" dirty="0" smtClean="0"/>
              <a:t>(1) to </a:t>
            </a:r>
            <a:r>
              <a:rPr lang="en-US" sz="2200" dirty="0"/>
              <a:t>the OPEN position, and make sure </a:t>
            </a:r>
            <a:r>
              <a:rPr lang="en-US" sz="2200" dirty="0" smtClean="0"/>
              <a:t>the </a:t>
            </a:r>
            <a:r>
              <a:rPr lang="en-US" sz="2200" dirty="0"/>
              <a:t>LH and RH refueling indication lights (3) go off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"/>
            </a:pPr>
            <a:endParaRPr lang="en-US" dirty="0" smtClean="0"/>
          </a:p>
          <a:p>
            <a:pPr>
              <a:buFont typeface="Wingdings" panose="05000000000000000000" pitchFamily="2" charset="2"/>
              <a:buChar char=""/>
            </a:pPr>
            <a:endParaRPr lang="en-US" dirty="0" smtClean="0"/>
          </a:p>
          <a:p>
            <a:pPr>
              <a:buFont typeface="Wingdings" panose="05000000000000000000" pitchFamily="2" charset="2"/>
              <a:buChar char=""/>
            </a:pPr>
            <a:endParaRPr lang="en-US" dirty="0"/>
          </a:p>
          <a:p>
            <a:pPr>
              <a:buFont typeface="Wingdings" panose="05000000000000000000" pitchFamily="2" charset="2"/>
              <a:buChar char=""/>
            </a:pPr>
            <a:endParaRPr lang="en-US" dirty="0"/>
          </a:p>
          <a:p>
            <a:pPr>
              <a:buFont typeface="Wingdings" panose="05000000000000000000" pitchFamily="2" charset="2"/>
              <a:buChar char=""/>
            </a:pPr>
            <a:endParaRPr lang="en-US" dirty="0" smtClean="0"/>
          </a:p>
          <a:p>
            <a:pPr>
              <a:buFont typeface="Wingdings" panose="05000000000000000000" pitchFamily="2" charset="2"/>
              <a:buChar char=""/>
            </a:pPr>
            <a:r>
              <a:rPr lang="en-US" sz="2200" dirty="0"/>
              <a:t>When the necessary fuel quantity is obtained, </a:t>
            </a:r>
            <a:r>
              <a:rPr lang="en-US" sz="2200" dirty="0" smtClean="0"/>
              <a:t>the </a:t>
            </a:r>
            <a:r>
              <a:rPr lang="en-US" sz="2200" dirty="0"/>
              <a:t>LH and RH refueling indication lights (3) </a:t>
            </a:r>
            <a:r>
              <a:rPr lang="en-US" sz="2200" dirty="0" smtClean="0"/>
              <a:t>will come </a:t>
            </a:r>
            <a:r>
              <a:rPr lang="en-US" sz="2200" dirty="0"/>
              <a:t>on and the fuel flow </a:t>
            </a:r>
            <a:r>
              <a:rPr lang="en-US" sz="2200" dirty="0" smtClean="0"/>
              <a:t>stop.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803429" y="2538375"/>
            <a:ext cx="7537142" cy="5237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Stop </a:t>
            </a:r>
            <a:r>
              <a:rPr lang="en-US" sz="1400" dirty="0">
                <a:solidFill>
                  <a:sysClr val="windowText" lastClr="000000"/>
                </a:solidFill>
              </a:rPr>
              <a:t>the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fueling if the screen </a:t>
            </a:r>
            <a:r>
              <a:rPr lang="en-US" sz="1400" dirty="0">
                <a:solidFill>
                  <a:sysClr val="windowText" lastClr="000000"/>
                </a:solidFill>
              </a:rPr>
              <a:t>blacks out or if </a:t>
            </a:r>
            <a:r>
              <a:rPr lang="en-US" sz="1400" b="1" dirty="0">
                <a:solidFill>
                  <a:sysClr val="windowText" lastClr="000000"/>
                </a:solidFill>
              </a:rPr>
              <a:t>STOP R OVER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b="1" dirty="0">
                <a:solidFill>
                  <a:sysClr val="windowText" lastClr="000000"/>
                </a:solidFill>
              </a:rPr>
              <a:t>STOP L OVER </a:t>
            </a:r>
            <a:r>
              <a:rPr lang="en-US" sz="1400" dirty="0">
                <a:solidFill>
                  <a:sysClr val="windowText" lastClr="000000"/>
                </a:solidFill>
              </a:rPr>
              <a:t>or </a:t>
            </a:r>
            <a:r>
              <a:rPr lang="en-US" sz="1400" b="1" dirty="0">
                <a:solidFill>
                  <a:sysClr val="windowText" lastClr="000000"/>
                </a:solidFill>
              </a:rPr>
              <a:t>STOP L/R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OVER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appears.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If </a:t>
            </a:r>
            <a:r>
              <a:rPr lang="en-US" sz="1400" dirty="0">
                <a:solidFill>
                  <a:sysClr val="windowText" lastClr="000000"/>
                </a:solidFill>
              </a:rPr>
              <a:t>this precaution is not obeyed, fuel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leaks </a:t>
            </a:r>
            <a:r>
              <a:rPr lang="en-US" sz="1400" dirty="0">
                <a:solidFill>
                  <a:sysClr val="windowText" lastClr="000000"/>
                </a:solidFill>
              </a:rPr>
              <a:t>can occur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and/or </a:t>
            </a:r>
            <a:r>
              <a:rPr lang="en-US" sz="1400" dirty="0">
                <a:solidFill>
                  <a:sysClr val="windowText" lastClr="000000"/>
                </a:solidFill>
              </a:rPr>
              <a:t>cause damage to the aircraft.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3429" y="3681690"/>
            <a:ext cx="7523455" cy="58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FUELING, CONTINOUSLY MONITOR THE TANK QUANTITIES TO ENSURE THE MAXIMUM TANK IMBALANCE IS NOT EXCEEDED ON THE MAIN TANKS.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80683"/>
            <a:ext cx="9144000" cy="97731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79"/>
            <a:ext cx="1736521" cy="9692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3289"/>
            <a:ext cx="7886700" cy="132556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dirty="0"/>
              <a:t>Automatic Refueling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06021"/>
            <a:ext cx="7886700" cy="435133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Set </a:t>
            </a:r>
            <a:r>
              <a:rPr lang="en-US" sz="2600" dirty="0"/>
              <a:t>the REFUELING switch </a:t>
            </a:r>
            <a:r>
              <a:rPr lang="en-US" sz="2600" dirty="0" smtClean="0"/>
              <a:t>(1) to </a:t>
            </a:r>
            <a:r>
              <a:rPr lang="en-US" sz="2600" dirty="0"/>
              <a:t>the CLOSED position.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"/>
            </a:pPr>
            <a:r>
              <a:rPr lang="en-US" sz="2200" dirty="0"/>
              <a:t>If the </a:t>
            </a:r>
            <a:r>
              <a:rPr lang="en-US" sz="2200" dirty="0" smtClean="0"/>
              <a:t>aircraft batteries were used, move the POWER SELECTION switch (6) from BATTERY back to the NORMAL position.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sz="2600" dirty="0" smtClean="0"/>
              <a:t>Remove pressure from </a:t>
            </a:r>
            <a:r>
              <a:rPr lang="en-US" sz="2600" dirty="0"/>
              <a:t>the fuel </a:t>
            </a:r>
            <a:r>
              <a:rPr lang="en-US" sz="2600" dirty="0" smtClean="0"/>
              <a:t>nozzle to 0 PSI (0 kPa).</a:t>
            </a:r>
            <a:endParaRPr lang="en-US" sz="26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"/>
            </a:pPr>
            <a:r>
              <a:rPr lang="en-US" sz="2600" dirty="0"/>
              <a:t>Disconnect the fuel nozzle from the </a:t>
            </a:r>
            <a:r>
              <a:rPr lang="en-US" sz="2600" dirty="0" smtClean="0"/>
              <a:t>fuel adaptor</a:t>
            </a:r>
            <a:r>
              <a:rPr lang="en-US" sz="2500" dirty="0" smtClean="0"/>
              <a:t>.</a:t>
            </a:r>
            <a:endParaRPr lang="en-US" sz="25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"/>
            </a:pPr>
            <a:r>
              <a:rPr lang="en-US" sz="2600" dirty="0" smtClean="0"/>
              <a:t>Install </a:t>
            </a:r>
            <a:r>
              <a:rPr lang="en-US" sz="2600" dirty="0"/>
              <a:t>the </a:t>
            </a:r>
            <a:r>
              <a:rPr lang="en-US" sz="2600" dirty="0" smtClean="0"/>
              <a:t>cap on </a:t>
            </a:r>
            <a:r>
              <a:rPr lang="en-US" sz="2600" dirty="0"/>
              <a:t>the </a:t>
            </a:r>
            <a:r>
              <a:rPr lang="en-US" sz="2600" dirty="0" smtClean="0"/>
              <a:t>fuel adaptor and securely latch the open panel. Disconnect the bonding connection from the aircraft.</a:t>
            </a:r>
          </a:p>
          <a:p>
            <a:pPr>
              <a:buFont typeface="Wingdings" panose="05000000000000000000" pitchFamily="2" charset="2"/>
              <a:buChar char="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6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REFERENCE_ID" val="643341ec-555b-4057-b5ed-a2144c8bef7d"/>
  <p:tag name="ARTICULATE_DESIGN_ID_OFFICE THEME" val="6Xihe34C4bf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592168-g:\ap aopc\2019 fuel ppts\e175 2019 training vf.pptx"/>
  <p:tag name="ARTICULATE_PRESENTER_VERSION" val="8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NAV_LEVEL" val="1"/>
  <p:tag name="ARTICULATE_TOC_EXPANDED" val="True"/>
  <p:tag name="ARTICULATE_SLIDE_PRESENTER_GUID" val="34e24823-843c-4cf8-9d2c-28793e2a955b"/>
  <p:tag name="ARTICULATE_SLIDE_PAUSE" val="1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947749-C193-468A-B429-52B61B5C9AF9}" vid="{C848FFE9-51FA-473C-8C87-A3E320D863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Mesa UA Background with Logo</Template>
  <TotalTime>928</TotalTime>
  <Words>1791</Words>
  <Application>Microsoft Office PowerPoint</Application>
  <PresentationFormat>On-screen Show (4:3)</PresentationFormat>
  <Paragraphs>197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Mesa Airlines, Inc. E-175 Fueling Procedures Training</vt:lpstr>
      <vt:lpstr>Electrostatic Bonding</vt:lpstr>
      <vt:lpstr>E-175 Bonding Locations</vt:lpstr>
      <vt:lpstr>E-175 Tank Specifications </vt:lpstr>
      <vt:lpstr>E-175 Fuel Control Panel</vt:lpstr>
      <vt:lpstr>Automatic Refueling</vt:lpstr>
      <vt:lpstr>Automatic Refueling</vt:lpstr>
      <vt:lpstr>Automatic Refueling</vt:lpstr>
      <vt:lpstr>Automatic Refueling</vt:lpstr>
      <vt:lpstr>Manual Refueling</vt:lpstr>
      <vt:lpstr>Manual Refueling</vt:lpstr>
      <vt:lpstr>Manual Refueling</vt:lpstr>
      <vt:lpstr>Manual Refueling</vt:lpstr>
      <vt:lpstr>Manual Refueling</vt:lpstr>
      <vt:lpstr>Gravity Refueling (Overwing)</vt:lpstr>
      <vt:lpstr>Gravity Refueling</vt:lpstr>
      <vt:lpstr>Gravity Refueling</vt:lpstr>
      <vt:lpstr>Gravity Refueling</vt:lpstr>
      <vt:lpstr>Suction Defueling</vt:lpstr>
      <vt:lpstr>Suction Defueling</vt:lpstr>
      <vt:lpstr>Suction Defueling</vt:lpstr>
      <vt:lpstr>Suction Defueling</vt:lpstr>
      <vt:lpstr>Suction Defueling</vt:lpstr>
      <vt:lpstr>E-175 Fueling Procedures Training</vt:lpstr>
    </vt:vector>
  </TitlesOfParts>
  <Company>PHX11711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Airlines, Inc. E-175 Fuel Procedures Training</dc:title>
  <dc:creator>Colby, Grant</dc:creator>
  <cp:lastModifiedBy>Colby, Grant</cp:lastModifiedBy>
  <cp:revision>202</cp:revision>
  <dcterms:created xsi:type="dcterms:W3CDTF">2019-02-27T19:19:56Z</dcterms:created>
  <dcterms:modified xsi:type="dcterms:W3CDTF">2020-11-19T22:08:34Z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A3781FD4-CA0D-4EA7-9928-F50A9784D8B4</vt:lpwstr>
  </property>
  <property fmtid="{D5CDD505-2E9C-101B-9397-08002B2CF9AE}" pid="3" name="ArticulatePath">
    <vt:lpwstr>E175 2019 Training vF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G:\AP AOPC\2019 Fuel PPTs\E175 2019 Training vF.ppta</vt:lpwstr>
  </property>
</Properties>
</file>